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0" r:id="rId2"/>
    <p:sldMasterId id="2147483653" r:id="rId3"/>
    <p:sldMasterId id="2147483926" r:id="rId4"/>
    <p:sldMasterId id="2147483939" r:id="rId5"/>
    <p:sldMasterId id="2147483951" r:id="rId6"/>
  </p:sldMasterIdLst>
  <p:notesMasterIdLst>
    <p:notesMasterId r:id="rId45"/>
  </p:notesMasterIdLst>
  <p:handoutMasterIdLst>
    <p:handoutMasterId r:id="rId46"/>
  </p:handoutMasterIdLst>
  <p:sldIdLst>
    <p:sldId id="582" r:id="rId7"/>
    <p:sldId id="618" r:id="rId8"/>
    <p:sldId id="619" r:id="rId9"/>
    <p:sldId id="664" r:id="rId10"/>
    <p:sldId id="667" r:id="rId11"/>
    <p:sldId id="665" r:id="rId12"/>
    <p:sldId id="669" r:id="rId13"/>
    <p:sldId id="670" r:id="rId14"/>
    <p:sldId id="620" r:id="rId15"/>
    <p:sldId id="663" r:id="rId16"/>
    <p:sldId id="621" r:id="rId17"/>
    <p:sldId id="668" r:id="rId18"/>
    <p:sldId id="680" r:id="rId19"/>
    <p:sldId id="674" r:id="rId20"/>
    <p:sldId id="679" r:id="rId21"/>
    <p:sldId id="675" r:id="rId22"/>
    <p:sldId id="676" r:id="rId23"/>
    <p:sldId id="677" r:id="rId24"/>
    <p:sldId id="678" r:id="rId25"/>
    <p:sldId id="671" r:id="rId26"/>
    <p:sldId id="624" r:id="rId27"/>
    <p:sldId id="672" r:id="rId28"/>
    <p:sldId id="673" r:id="rId29"/>
    <p:sldId id="627" r:id="rId30"/>
    <p:sldId id="628" r:id="rId31"/>
    <p:sldId id="629" r:id="rId32"/>
    <p:sldId id="632" r:id="rId33"/>
    <p:sldId id="634" r:id="rId34"/>
    <p:sldId id="635" r:id="rId35"/>
    <p:sldId id="636" r:id="rId36"/>
    <p:sldId id="655" r:id="rId37"/>
    <p:sldId id="681" r:id="rId38"/>
    <p:sldId id="682" r:id="rId39"/>
    <p:sldId id="683" r:id="rId40"/>
    <p:sldId id="684" r:id="rId41"/>
    <p:sldId id="685" r:id="rId42"/>
    <p:sldId id="686" r:id="rId43"/>
    <p:sldId id="687" r:id="rId44"/>
  </p:sldIdLst>
  <p:sldSz cx="9144000" cy="6858000" type="screen4x3"/>
  <p:notesSz cx="6858000" cy="9144000"/>
  <p:defaultTextStyle>
    <a:defPPr>
      <a:defRPr lang="en-GB"/>
    </a:defPPr>
    <a:lvl1pPr algn="ctr" rtl="0" eaLnBrk="0" fontAlgn="base" hangingPunct="0">
      <a:spcBef>
        <a:spcPct val="0"/>
      </a:spcBef>
      <a:spcAft>
        <a:spcPct val="0"/>
      </a:spcAft>
      <a:defRPr sz="1600" kern="1200">
        <a:solidFill>
          <a:schemeClr val="tx1"/>
        </a:solidFill>
        <a:latin typeface="Georgia" pitchFamily="18" charset="0"/>
        <a:ea typeface="ＭＳ Ｐゴシック" pitchFamily="34" charset="-128"/>
        <a:cs typeface="+mn-cs"/>
      </a:defRPr>
    </a:lvl1pPr>
    <a:lvl2pPr marL="457200" algn="ctr" rtl="0" eaLnBrk="0" fontAlgn="base" hangingPunct="0">
      <a:spcBef>
        <a:spcPct val="0"/>
      </a:spcBef>
      <a:spcAft>
        <a:spcPct val="0"/>
      </a:spcAft>
      <a:defRPr sz="1600" kern="1200">
        <a:solidFill>
          <a:schemeClr val="tx1"/>
        </a:solidFill>
        <a:latin typeface="Georgia" pitchFamily="18" charset="0"/>
        <a:ea typeface="ＭＳ Ｐゴシック" pitchFamily="34" charset="-128"/>
        <a:cs typeface="+mn-cs"/>
      </a:defRPr>
    </a:lvl2pPr>
    <a:lvl3pPr marL="914400" algn="ctr" rtl="0" eaLnBrk="0" fontAlgn="base" hangingPunct="0">
      <a:spcBef>
        <a:spcPct val="0"/>
      </a:spcBef>
      <a:spcAft>
        <a:spcPct val="0"/>
      </a:spcAft>
      <a:defRPr sz="1600" kern="1200">
        <a:solidFill>
          <a:schemeClr val="tx1"/>
        </a:solidFill>
        <a:latin typeface="Georgia" pitchFamily="18" charset="0"/>
        <a:ea typeface="ＭＳ Ｐゴシック" pitchFamily="34" charset="-128"/>
        <a:cs typeface="+mn-cs"/>
      </a:defRPr>
    </a:lvl3pPr>
    <a:lvl4pPr marL="1371600" algn="ctr" rtl="0" eaLnBrk="0" fontAlgn="base" hangingPunct="0">
      <a:spcBef>
        <a:spcPct val="0"/>
      </a:spcBef>
      <a:spcAft>
        <a:spcPct val="0"/>
      </a:spcAft>
      <a:defRPr sz="1600" kern="1200">
        <a:solidFill>
          <a:schemeClr val="tx1"/>
        </a:solidFill>
        <a:latin typeface="Georgia" pitchFamily="18" charset="0"/>
        <a:ea typeface="ＭＳ Ｐゴシック" pitchFamily="34" charset="-128"/>
        <a:cs typeface="+mn-cs"/>
      </a:defRPr>
    </a:lvl4pPr>
    <a:lvl5pPr marL="1828800" algn="ctr" rtl="0" eaLnBrk="0" fontAlgn="base" hangingPunct="0">
      <a:spcBef>
        <a:spcPct val="0"/>
      </a:spcBef>
      <a:spcAft>
        <a:spcPct val="0"/>
      </a:spcAft>
      <a:defRPr sz="1600" kern="1200">
        <a:solidFill>
          <a:schemeClr val="tx1"/>
        </a:solidFill>
        <a:latin typeface="Georgia" pitchFamily="18" charset="0"/>
        <a:ea typeface="ＭＳ Ｐゴシック" pitchFamily="34" charset="-128"/>
        <a:cs typeface="+mn-cs"/>
      </a:defRPr>
    </a:lvl5pPr>
    <a:lvl6pPr marL="2286000" algn="l" defTabSz="914400" rtl="0" eaLnBrk="1" latinLnBrk="0" hangingPunct="1">
      <a:defRPr sz="1600" kern="1200">
        <a:solidFill>
          <a:schemeClr val="tx1"/>
        </a:solidFill>
        <a:latin typeface="Georgia" pitchFamily="18" charset="0"/>
        <a:ea typeface="ＭＳ Ｐゴシック" pitchFamily="34" charset="-128"/>
        <a:cs typeface="+mn-cs"/>
      </a:defRPr>
    </a:lvl6pPr>
    <a:lvl7pPr marL="2743200" algn="l" defTabSz="914400" rtl="0" eaLnBrk="1" latinLnBrk="0" hangingPunct="1">
      <a:defRPr sz="1600" kern="1200">
        <a:solidFill>
          <a:schemeClr val="tx1"/>
        </a:solidFill>
        <a:latin typeface="Georgia" pitchFamily="18" charset="0"/>
        <a:ea typeface="ＭＳ Ｐゴシック" pitchFamily="34" charset="-128"/>
        <a:cs typeface="+mn-cs"/>
      </a:defRPr>
    </a:lvl7pPr>
    <a:lvl8pPr marL="3200400" algn="l" defTabSz="914400" rtl="0" eaLnBrk="1" latinLnBrk="0" hangingPunct="1">
      <a:defRPr sz="1600" kern="1200">
        <a:solidFill>
          <a:schemeClr val="tx1"/>
        </a:solidFill>
        <a:latin typeface="Georgia" pitchFamily="18" charset="0"/>
        <a:ea typeface="ＭＳ Ｐゴシック" pitchFamily="34" charset="-128"/>
        <a:cs typeface="+mn-cs"/>
      </a:defRPr>
    </a:lvl8pPr>
    <a:lvl9pPr marL="3657600" algn="l" defTabSz="914400" rtl="0" eaLnBrk="1" latinLnBrk="0" hangingPunct="1">
      <a:defRPr sz="1600" kern="1200">
        <a:solidFill>
          <a:schemeClr val="tx1"/>
        </a:solidFill>
        <a:latin typeface="Georgia"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D85F"/>
    <a:srgbClr val="E7F6FF"/>
    <a:srgbClr val="EFF9FF"/>
    <a:srgbClr val="E5F5FF"/>
    <a:srgbClr val="F7FCFF"/>
    <a:srgbClr val="FF0000"/>
    <a:srgbClr val="00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3" autoAdjust="0"/>
    <p:restoredTop sz="93220" autoAdjust="0"/>
  </p:normalViewPr>
  <p:slideViewPr>
    <p:cSldViewPr snapToGrid="0">
      <p:cViewPr varScale="1">
        <p:scale>
          <a:sx n="83" d="100"/>
          <a:sy n="83" d="100"/>
        </p:scale>
        <p:origin x="1507" y="48"/>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pitchFamily="34" charset="0"/>
              </a:defRPr>
            </a:lvl1pPr>
          </a:lstStyle>
          <a:p>
            <a:pPr>
              <a:defRPr/>
            </a:pPr>
            <a:endParaRPr lang="en-GB"/>
          </a:p>
        </p:txBody>
      </p:sp>
      <p:sp>
        <p:nvSpPr>
          <p:cNvPr id="2048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GB"/>
          </a:p>
        </p:txBody>
      </p:sp>
      <p:sp>
        <p:nvSpPr>
          <p:cNvPr id="2048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pitchFamily="34" charset="0"/>
              </a:defRPr>
            </a:lvl1pPr>
          </a:lstStyle>
          <a:p>
            <a:pPr>
              <a:defRPr/>
            </a:pPr>
            <a:endParaRPr lang="en-GB"/>
          </a:p>
        </p:txBody>
      </p:sp>
      <p:sp>
        <p:nvSpPr>
          <p:cNvPr id="2048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6147848C-BDAE-495C-A09D-5A85C072C82F}" type="slidenum">
              <a:rPr lang="en-GB"/>
              <a:pPr>
                <a:defRPr/>
              </a:pPr>
              <a:t>‹#›</a:t>
            </a:fld>
            <a:endParaRPr lang="en-GB"/>
          </a:p>
        </p:txBody>
      </p:sp>
    </p:spTree>
    <p:extLst>
      <p:ext uri="{BB962C8B-B14F-4D97-AF65-F5344CB8AC3E}">
        <p14:creationId xmlns:p14="http://schemas.microsoft.com/office/powerpoint/2010/main" val="247384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a:latin typeface="Arial" pitchFamily="34" charset="0"/>
              </a:defRPr>
            </a:lvl1pPr>
          </a:lstStyle>
          <a:p>
            <a:pPr>
              <a:defRPr/>
            </a:pPr>
            <a:endParaRPr lang="en-GB"/>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GB"/>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sz="1200">
                <a:latin typeface="Arial" pitchFamily="34" charset="0"/>
              </a:defRPr>
            </a:lvl1pPr>
          </a:lstStyle>
          <a:p>
            <a:pPr>
              <a:defRPr/>
            </a:pPr>
            <a:endParaRPr lang="en-GB"/>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90D2AB12-C7C1-4654-8C6E-DD5D278099B6}" type="slidenum">
              <a:rPr lang="en-GB"/>
              <a:pPr>
                <a:defRPr/>
              </a:pPr>
              <a:t>‹#›</a:t>
            </a:fld>
            <a:endParaRPr lang="en-GB"/>
          </a:p>
        </p:txBody>
      </p:sp>
    </p:spTree>
    <p:extLst>
      <p:ext uri="{BB962C8B-B14F-4D97-AF65-F5344CB8AC3E}">
        <p14:creationId xmlns:p14="http://schemas.microsoft.com/office/powerpoint/2010/main" val="3056989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fld id="{4AF043BB-4353-4219-AD2B-07F5D99A9226}" type="slidenum">
              <a:rPr lang="en-GB" sz="1200">
                <a:solidFill>
                  <a:prstClr val="black"/>
                </a:solidFill>
                <a:latin typeface="Arial" charset="0"/>
              </a:rPr>
              <a:pPr/>
              <a:t>1</a:t>
            </a:fld>
            <a:endParaRPr lang="en-GB" sz="1200">
              <a:solidFill>
                <a:prstClr val="black"/>
              </a:solidFill>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en-US" smtClean="0">
                <a:ea typeface="ＭＳ Ｐゴシック" pitchFamily="34" charset="-128"/>
              </a:rPr>
              <a:t>Please use the dd month yyyy format for the date for example 11 January 2008. The main title can be one or two lines long. </a:t>
            </a:r>
          </a:p>
          <a:p>
            <a:pPr eaLnBrk="1" hangingPunct="1"/>
            <a:endParaRPr lang="en-GB" smtClean="0">
              <a:ea typeface="ＭＳ Ｐゴシック" pitchFamily="34" charset="-128"/>
            </a:endParaRPr>
          </a:p>
        </p:txBody>
      </p:sp>
    </p:spTree>
    <p:extLst>
      <p:ext uri="{BB962C8B-B14F-4D97-AF65-F5344CB8AC3E}">
        <p14:creationId xmlns:p14="http://schemas.microsoft.com/office/powerpoint/2010/main" val="1658309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CA0BF1E-B4E2-4D50-AD37-B76E56EC05EB}" type="slidenum">
              <a:rPr lang="en-US"/>
              <a:pPr/>
              <a:t>30</a:t>
            </a:fld>
            <a:endParaRPr lang="en-US"/>
          </a:p>
        </p:txBody>
      </p:sp>
      <p:sp>
        <p:nvSpPr>
          <p:cNvPr id="175106"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75107" name="Notes Placeholder 2"/>
          <p:cNvSpPr>
            <a:spLocks noGrp="1"/>
          </p:cNvSpPr>
          <p:nvPr>
            <p:ph type="body" idx="1"/>
          </p:nvPr>
        </p:nvSpPr>
        <p:spPr/>
        <p:txBody>
          <a:bodyPr/>
          <a:lstStyle/>
          <a:p>
            <a:pPr>
              <a:spcBef>
                <a:spcPct val="0"/>
              </a:spcBef>
            </a:pPr>
            <a:endParaRPr lang="en-US"/>
          </a:p>
        </p:txBody>
      </p:sp>
      <p:sp>
        <p:nvSpPr>
          <p:cNvPr id="1751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eaLnBrk="1" hangingPunct="1"/>
            <a:fld id="{23C0AB30-54CC-4333-AE41-2F646A6F1BC6}" type="slidenum">
              <a:rPr lang="en-US" sz="1200">
                <a:cs typeface="Arial" pitchFamily="34" charset="0"/>
              </a:rPr>
              <a:pPr algn="r" eaLnBrk="1" hangingPunct="1"/>
              <a:t>30</a:t>
            </a:fld>
            <a:endParaRPr lang="en-US" sz="1200">
              <a:cs typeface="Arial" pitchFamily="34" charset="0"/>
            </a:endParaRPr>
          </a:p>
        </p:txBody>
      </p:sp>
    </p:spTree>
    <p:extLst>
      <p:ext uri="{BB962C8B-B14F-4D97-AF65-F5344CB8AC3E}">
        <p14:creationId xmlns:p14="http://schemas.microsoft.com/office/powerpoint/2010/main" val="3810954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241674E-FCDE-4BBE-BC8E-610BB103A039}" type="slidenum">
              <a:rPr lang="en-GB" smtClean="0">
                <a:solidFill>
                  <a:prstClr val="black"/>
                </a:solidFill>
              </a:rPr>
              <a:pPr>
                <a:defRPr/>
              </a:pPr>
              <a:t>38</a:t>
            </a:fld>
            <a:endParaRPr lang="en-GB">
              <a:solidFill>
                <a:prstClr val="black"/>
              </a:solidFill>
            </a:endParaRPr>
          </a:p>
        </p:txBody>
      </p:sp>
    </p:spTree>
    <p:extLst>
      <p:ext uri="{BB962C8B-B14F-4D97-AF65-F5344CB8AC3E}">
        <p14:creationId xmlns:p14="http://schemas.microsoft.com/office/powerpoint/2010/main" val="1702903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1031"/>
          <p:cNvSpPr>
            <a:spLocks noChangeArrowheads="1"/>
          </p:cNvSpPr>
          <p:nvPr userDrawn="1"/>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 name="Rectangle 1032"/>
          <p:cNvSpPr>
            <a:spLocks noChangeArrowheads="1"/>
          </p:cNvSpPr>
          <p:nvPr userDrawn="1"/>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latin typeface="Arial" charset="0"/>
            </a:endParaRPr>
          </a:p>
        </p:txBody>
      </p:sp>
      <p:pic>
        <p:nvPicPr>
          <p:cNvPr id="5" name="Picture 1040" descr="engineering scienc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863" y="411163"/>
            <a:ext cx="27368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4800">
                <a:solidFill>
                  <a:schemeClr val="bg1"/>
                </a:solidFill>
              </a:defRPr>
            </a:lvl1pPr>
          </a:lstStyle>
          <a:p>
            <a:pPr lvl="0"/>
            <a:r>
              <a:rPr lang="en-GB" noProof="0" smtClean="0"/>
              <a:t>Click to edit Master title style</a:t>
            </a:r>
          </a:p>
        </p:txBody>
      </p:sp>
      <p:sp>
        <p:nvSpPr>
          <p:cNvPr id="6" name="Rectangle 1030"/>
          <p:cNvSpPr>
            <a:spLocks noGrp="1" noChangeArrowheads="1"/>
          </p:cNvSpPr>
          <p:nvPr>
            <p:ph type="sldNum" sz="quarter" idx="10"/>
          </p:nvPr>
        </p:nvSpPr>
        <p:spPr>
          <a:xfrm>
            <a:off x="6553200" y="6245225"/>
            <a:ext cx="2133600" cy="476250"/>
          </a:xfrm>
        </p:spPr>
        <p:txBody>
          <a:bodyPr rIns="91440"/>
          <a:lstStyle>
            <a:lvl1pPr>
              <a:defRPr>
                <a:latin typeface="Arial" pitchFamily="34" charset="0"/>
              </a:defRPr>
            </a:lvl1pPr>
          </a:lstStyle>
          <a:p>
            <a:pPr>
              <a:defRPr/>
            </a:pPr>
            <a:fld id="{4C1F3981-7F62-41DD-AD72-DBF050183D12}" type="slidenum">
              <a:rPr lang="en-GB"/>
              <a:pPr>
                <a:defRPr/>
              </a:pPr>
              <a:t>‹#›</a:t>
            </a:fld>
            <a:endParaRPr lang="en-GB"/>
          </a:p>
        </p:txBody>
      </p:sp>
    </p:spTree>
    <p:extLst>
      <p:ext uri="{BB962C8B-B14F-4D97-AF65-F5344CB8AC3E}">
        <p14:creationId xmlns:p14="http://schemas.microsoft.com/office/powerpoint/2010/main" val="1214001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60847CA1-D580-4515-8A29-6653BA57C941}" type="slidenum">
              <a:rPr lang="en-GB"/>
              <a:pPr>
                <a:defRPr/>
              </a:pPr>
              <a:t>‹#›</a:t>
            </a:fld>
            <a:endParaRPr lang="en-GB"/>
          </a:p>
        </p:txBody>
      </p:sp>
    </p:spTree>
    <p:extLst>
      <p:ext uri="{BB962C8B-B14F-4D97-AF65-F5344CB8AC3E}">
        <p14:creationId xmlns:p14="http://schemas.microsoft.com/office/powerpoint/2010/main" val="402233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46B3A54C-2326-4DB2-9936-E0BF1A6470DB}" type="slidenum">
              <a:rPr lang="en-GB"/>
              <a:pPr>
                <a:defRPr/>
              </a:pPr>
              <a:t>‹#›</a:t>
            </a:fld>
            <a:endParaRPr lang="en-GB"/>
          </a:p>
        </p:txBody>
      </p:sp>
    </p:spTree>
    <p:extLst>
      <p:ext uri="{BB962C8B-B14F-4D97-AF65-F5344CB8AC3E}">
        <p14:creationId xmlns:p14="http://schemas.microsoft.com/office/powerpoint/2010/main" val="513530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81A1DABF-4E5D-4B9C-B84F-E944AE31DF01}" type="slidenum">
              <a:rPr lang="en-GB"/>
              <a:pPr>
                <a:defRPr/>
              </a:pPr>
              <a:t>‹#›</a:t>
            </a:fld>
            <a:endParaRPr lang="en-GB"/>
          </a:p>
        </p:txBody>
      </p:sp>
    </p:spTree>
    <p:extLst>
      <p:ext uri="{BB962C8B-B14F-4D97-AF65-F5344CB8AC3E}">
        <p14:creationId xmlns:p14="http://schemas.microsoft.com/office/powerpoint/2010/main" val="3276393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90488" y="3200400"/>
            <a:ext cx="9234488" cy="3657600"/>
          </a:xfrm>
          <a:prstGeom prst="rect">
            <a:avLst/>
          </a:prstGeom>
          <a:gradFill rotWithShape="0">
            <a:gsLst>
              <a:gs pos="0">
                <a:srgbClr val="007275"/>
              </a:gs>
              <a:gs pos="100000">
                <a:srgbClr val="008CAC"/>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 name="Rectangle 1032"/>
          <p:cNvSpPr>
            <a:spLocks noChangeArrowheads="1"/>
          </p:cNvSpPr>
          <p:nvPr/>
        </p:nvSpPr>
        <p:spPr bwMode="auto">
          <a:xfrm>
            <a:off x="-90488" y="0"/>
            <a:ext cx="9234488" cy="3276600"/>
          </a:xfrm>
          <a:prstGeom prst="rect">
            <a:avLst/>
          </a:prstGeom>
          <a:solidFill>
            <a:srgbClr val="007275"/>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latin typeface="Arial" charset="0"/>
            </a:endParaRPr>
          </a:p>
        </p:txBody>
      </p:sp>
      <p:pic>
        <p:nvPicPr>
          <p:cNvPr id="6" name="Picture 1036" descr="engineering scienc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863" y="411163"/>
            <a:ext cx="27368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1026"/>
          <p:cNvSpPr>
            <a:spLocks noGrp="1" noChangeArrowheads="1"/>
          </p:cNvSpPr>
          <p:nvPr>
            <p:ph type="ctrTitle"/>
          </p:nvPr>
        </p:nvSpPr>
        <p:spPr>
          <a:xfrm>
            <a:off x="323850" y="1700213"/>
            <a:ext cx="8496300" cy="4105275"/>
          </a:xfrm>
        </p:spPr>
        <p:txBody>
          <a:bodyPr lIns="91440"/>
          <a:lstStyle>
            <a:lvl1pPr algn="r">
              <a:defRPr sz="7500">
                <a:solidFill>
                  <a:schemeClr val="bg1"/>
                </a:solidFill>
              </a:defRPr>
            </a:lvl1pPr>
          </a:lstStyle>
          <a:p>
            <a:pPr lvl="0"/>
            <a:r>
              <a:rPr lang="en-GB" noProof="0" smtClean="0"/>
              <a:t>Click to edit Master title style</a:t>
            </a:r>
          </a:p>
        </p:txBody>
      </p:sp>
      <p:sp>
        <p:nvSpPr>
          <p:cNvPr id="12291" name="Rectangle 1027"/>
          <p:cNvSpPr>
            <a:spLocks noGrp="1" noChangeArrowheads="1"/>
          </p:cNvSpPr>
          <p:nvPr>
            <p:ph type="subTitle" idx="1"/>
          </p:nvPr>
        </p:nvSpPr>
        <p:spPr>
          <a:xfrm>
            <a:off x="-69850" y="7461250"/>
            <a:ext cx="69850" cy="69850"/>
          </a:xfrm>
        </p:spPr>
        <p:txBody>
          <a:bodyPr lIns="91440"/>
          <a:lstStyle>
            <a:lvl1pPr marL="0" indent="0" algn="ctr">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1906276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C560AB97-FBB2-4FC1-AD37-9BA7FCC2110F}" type="slidenum">
              <a:rPr lang="en-GB"/>
              <a:pPr>
                <a:defRPr/>
              </a:pPr>
              <a:t>‹#›</a:t>
            </a:fld>
            <a:endParaRPr lang="en-GB"/>
          </a:p>
        </p:txBody>
      </p:sp>
    </p:spTree>
    <p:extLst>
      <p:ext uri="{BB962C8B-B14F-4D97-AF65-F5344CB8AC3E}">
        <p14:creationId xmlns:p14="http://schemas.microsoft.com/office/powerpoint/2010/main" val="3120576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83BE85EB-3A99-43DE-85E4-0F812FB43E5A}" type="slidenum">
              <a:rPr lang="en-GB"/>
              <a:pPr>
                <a:defRPr/>
              </a:pPr>
              <a:t>‹#›</a:t>
            </a:fld>
            <a:endParaRPr lang="en-GB"/>
          </a:p>
        </p:txBody>
      </p:sp>
    </p:spTree>
    <p:extLst>
      <p:ext uri="{BB962C8B-B14F-4D97-AF65-F5344CB8AC3E}">
        <p14:creationId xmlns:p14="http://schemas.microsoft.com/office/powerpoint/2010/main" val="2282645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8EC8D0DC-F749-4CCB-8372-F48154519423}" type="slidenum">
              <a:rPr lang="en-GB"/>
              <a:pPr>
                <a:defRPr/>
              </a:pPr>
              <a:t>‹#›</a:t>
            </a:fld>
            <a:endParaRPr lang="en-GB"/>
          </a:p>
        </p:txBody>
      </p:sp>
    </p:spTree>
    <p:extLst>
      <p:ext uri="{BB962C8B-B14F-4D97-AF65-F5344CB8AC3E}">
        <p14:creationId xmlns:p14="http://schemas.microsoft.com/office/powerpoint/2010/main" val="1263838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GB"/>
          </a:p>
        </p:txBody>
      </p:sp>
      <p:sp>
        <p:nvSpPr>
          <p:cNvPr id="8" name="Rectangle 6"/>
          <p:cNvSpPr>
            <a:spLocks noGrp="1" noChangeArrowheads="1"/>
          </p:cNvSpPr>
          <p:nvPr>
            <p:ph type="sldNum" sz="quarter" idx="11"/>
          </p:nvPr>
        </p:nvSpPr>
        <p:spPr>
          <a:ln/>
        </p:spPr>
        <p:txBody>
          <a:bodyPr/>
          <a:lstStyle>
            <a:lvl1pPr>
              <a:defRPr/>
            </a:lvl1pPr>
          </a:lstStyle>
          <a:p>
            <a:pPr>
              <a:defRPr/>
            </a:pPr>
            <a:fld id="{E2AEA5EA-3BC7-44D4-85AC-57A3FAA41E22}" type="slidenum">
              <a:rPr lang="en-GB"/>
              <a:pPr>
                <a:defRPr/>
              </a:pPr>
              <a:t>‹#›</a:t>
            </a:fld>
            <a:endParaRPr lang="en-GB"/>
          </a:p>
        </p:txBody>
      </p:sp>
    </p:spTree>
    <p:extLst>
      <p:ext uri="{BB962C8B-B14F-4D97-AF65-F5344CB8AC3E}">
        <p14:creationId xmlns:p14="http://schemas.microsoft.com/office/powerpoint/2010/main" val="1791348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GB"/>
          </a:p>
        </p:txBody>
      </p:sp>
      <p:sp>
        <p:nvSpPr>
          <p:cNvPr id="4" name="Rectangle 6"/>
          <p:cNvSpPr>
            <a:spLocks noGrp="1" noChangeArrowheads="1"/>
          </p:cNvSpPr>
          <p:nvPr>
            <p:ph type="sldNum" sz="quarter" idx="11"/>
          </p:nvPr>
        </p:nvSpPr>
        <p:spPr>
          <a:ln/>
        </p:spPr>
        <p:txBody>
          <a:bodyPr/>
          <a:lstStyle>
            <a:lvl1pPr>
              <a:defRPr/>
            </a:lvl1pPr>
          </a:lstStyle>
          <a:p>
            <a:pPr>
              <a:defRPr/>
            </a:pPr>
            <a:fld id="{31E5527B-8CEC-4932-829D-B50138BEC203}" type="slidenum">
              <a:rPr lang="en-GB"/>
              <a:pPr>
                <a:defRPr/>
              </a:pPr>
              <a:t>‹#›</a:t>
            </a:fld>
            <a:endParaRPr lang="en-GB"/>
          </a:p>
        </p:txBody>
      </p:sp>
    </p:spTree>
    <p:extLst>
      <p:ext uri="{BB962C8B-B14F-4D97-AF65-F5344CB8AC3E}">
        <p14:creationId xmlns:p14="http://schemas.microsoft.com/office/powerpoint/2010/main" val="350922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GB"/>
          </a:p>
        </p:txBody>
      </p:sp>
      <p:sp>
        <p:nvSpPr>
          <p:cNvPr id="3" name="Rectangle 6"/>
          <p:cNvSpPr>
            <a:spLocks noGrp="1" noChangeArrowheads="1"/>
          </p:cNvSpPr>
          <p:nvPr>
            <p:ph type="sldNum" sz="quarter" idx="11"/>
          </p:nvPr>
        </p:nvSpPr>
        <p:spPr>
          <a:ln/>
        </p:spPr>
        <p:txBody>
          <a:bodyPr/>
          <a:lstStyle>
            <a:lvl1pPr>
              <a:defRPr/>
            </a:lvl1pPr>
          </a:lstStyle>
          <a:p>
            <a:pPr>
              <a:defRPr/>
            </a:pPr>
            <a:fld id="{92D36160-EE82-4EF3-8C40-20D9ACF59852}" type="slidenum">
              <a:rPr lang="en-GB"/>
              <a:pPr>
                <a:defRPr/>
              </a:pPr>
              <a:t>‹#›</a:t>
            </a:fld>
            <a:endParaRPr lang="en-GB"/>
          </a:p>
        </p:txBody>
      </p:sp>
    </p:spTree>
    <p:extLst>
      <p:ext uri="{BB962C8B-B14F-4D97-AF65-F5344CB8AC3E}">
        <p14:creationId xmlns:p14="http://schemas.microsoft.com/office/powerpoint/2010/main" val="1733181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DC568CD8-28D5-4EF5-9825-27BBE42FB6CE}" type="slidenum">
              <a:rPr lang="en-GB"/>
              <a:pPr>
                <a:defRPr/>
              </a:pPr>
              <a:t>‹#›</a:t>
            </a:fld>
            <a:endParaRPr lang="en-GB"/>
          </a:p>
        </p:txBody>
      </p:sp>
    </p:spTree>
    <p:extLst>
      <p:ext uri="{BB962C8B-B14F-4D97-AF65-F5344CB8AC3E}">
        <p14:creationId xmlns:p14="http://schemas.microsoft.com/office/powerpoint/2010/main" val="2800803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5F89EA8F-EC3E-4047-BA04-C83832063AF0}" type="slidenum">
              <a:rPr lang="en-GB"/>
              <a:pPr>
                <a:defRPr/>
              </a:pPr>
              <a:t>‹#›</a:t>
            </a:fld>
            <a:endParaRPr lang="en-GB"/>
          </a:p>
        </p:txBody>
      </p:sp>
    </p:spTree>
    <p:extLst>
      <p:ext uri="{BB962C8B-B14F-4D97-AF65-F5344CB8AC3E}">
        <p14:creationId xmlns:p14="http://schemas.microsoft.com/office/powerpoint/2010/main" val="717349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8A0F2426-5B80-40C4-9DC4-96E46D8DFD7B}" type="slidenum">
              <a:rPr lang="en-GB"/>
              <a:pPr>
                <a:defRPr/>
              </a:pPr>
              <a:t>‹#›</a:t>
            </a:fld>
            <a:endParaRPr lang="en-GB"/>
          </a:p>
        </p:txBody>
      </p:sp>
    </p:spTree>
    <p:extLst>
      <p:ext uri="{BB962C8B-B14F-4D97-AF65-F5344CB8AC3E}">
        <p14:creationId xmlns:p14="http://schemas.microsoft.com/office/powerpoint/2010/main" val="2964600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B14F07E5-4DB5-41FF-A542-527B91D1EE6E}" type="slidenum">
              <a:rPr lang="en-GB"/>
              <a:pPr>
                <a:defRPr/>
              </a:pPr>
              <a:t>‹#›</a:t>
            </a:fld>
            <a:endParaRPr lang="en-GB"/>
          </a:p>
        </p:txBody>
      </p:sp>
    </p:spTree>
    <p:extLst>
      <p:ext uri="{BB962C8B-B14F-4D97-AF65-F5344CB8AC3E}">
        <p14:creationId xmlns:p14="http://schemas.microsoft.com/office/powerpoint/2010/main" val="1022170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69E386D0-544E-4EE8-A86D-1E2655F57D8B}" type="slidenum">
              <a:rPr lang="en-GB"/>
              <a:pPr>
                <a:defRPr/>
              </a:pPr>
              <a:t>‹#›</a:t>
            </a:fld>
            <a:endParaRPr lang="en-GB"/>
          </a:p>
        </p:txBody>
      </p:sp>
    </p:spTree>
    <p:extLst>
      <p:ext uri="{BB962C8B-B14F-4D97-AF65-F5344CB8AC3E}">
        <p14:creationId xmlns:p14="http://schemas.microsoft.com/office/powerpoint/2010/main" val="3950385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729526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067711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786708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880083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262615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33605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0A9FCE21-0E17-4ECF-8E89-C7B87F491C47}" type="slidenum">
              <a:rPr lang="en-GB"/>
              <a:pPr>
                <a:defRPr/>
              </a:pPr>
              <a:t>‹#›</a:t>
            </a:fld>
            <a:endParaRPr lang="en-GB"/>
          </a:p>
        </p:txBody>
      </p:sp>
    </p:spTree>
    <p:extLst>
      <p:ext uri="{BB962C8B-B14F-4D97-AF65-F5344CB8AC3E}">
        <p14:creationId xmlns:p14="http://schemas.microsoft.com/office/powerpoint/2010/main" val="547273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664165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576080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338022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102770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779451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1031"/>
          <p:cNvSpPr>
            <a:spLocks noChangeArrowheads="1"/>
          </p:cNvSpPr>
          <p:nvPr userDrawn="1"/>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srgbClr val="323D43"/>
              </a:solidFill>
            </a:endParaRPr>
          </a:p>
        </p:txBody>
      </p:sp>
      <p:sp>
        <p:nvSpPr>
          <p:cNvPr id="4" name="Rectangle 1032"/>
          <p:cNvSpPr>
            <a:spLocks noChangeArrowheads="1"/>
          </p:cNvSpPr>
          <p:nvPr userDrawn="1"/>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solidFill>
                <a:srgbClr val="323D43"/>
              </a:solidFill>
              <a:latin typeface="Arial" charset="0"/>
            </a:endParaRPr>
          </a:p>
        </p:txBody>
      </p:sp>
      <p:pic>
        <p:nvPicPr>
          <p:cNvPr id="5" name="Picture 1040" descr="engineering sciences"/>
          <p:cNvPicPr>
            <a:picLocks noChangeAspect="1" noChangeArrowheads="1"/>
          </p:cNvPicPr>
          <p:nvPr/>
        </p:nvPicPr>
        <p:blipFill>
          <a:blip r:embed="rId2" cstate="print">
            <a:extLst>
              <a:ext uri="{28A0092B-C50C-407E-A947-70E740481C1C}">
                <a14:useLocalDpi xmlns:a14="http://schemas.microsoft.com/office/drawing/2010/main" val="0"/>
              </a:ext>
            </a:extLst>
          </a:blip>
          <a:srcRect b="27963"/>
          <a:stretch>
            <a:fillRect/>
          </a:stretch>
        </p:blipFill>
        <p:spPr bwMode="auto">
          <a:xfrm>
            <a:off x="6011863" y="411163"/>
            <a:ext cx="27368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4800">
                <a:solidFill>
                  <a:schemeClr val="bg1"/>
                </a:solidFill>
              </a:defRPr>
            </a:lvl1pPr>
          </a:lstStyle>
          <a:p>
            <a:pPr lvl="0"/>
            <a:r>
              <a:rPr lang="en-GB" noProof="0" smtClean="0"/>
              <a:t>Click to edit Master title style</a:t>
            </a:r>
          </a:p>
        </p:txBody>
      </p:sp>
      <p:sp>
        <p:nvSpPr>
          <p:cNvPr id="6" name="Rectangle 1030"/>
          <p:cNvSpPr>
            <a:spLocks noGrp="1" noChangeArrowheads="1"/>
          </p:cNvSpPr>
          <p:nvPr>
            <p:ph type="sldNum" sz="quarter" idx="10"/>
          </p:nvPr>
        </p:nvSpPr>
        <p:spPr>
          <a:xfrm>
            <a:off x="6553200" y="6245225"/>
            <a:ext cx="2133600" cy="476250"/>
          </a:xfrm>
        </p:spPr>
        <p:txBody>
          <a:bodyPr rIns="91440"/>
          <a:lstStyle>
            <a:lvl1pPr>
              <a:defRPr smtClean="0">
                <a:latin typeface="Arial" charset="0"/>
              </a:defRPr>
            </a:lvl1pPr>
          </a:lstStyle>
          <a:p>
            <a:pPr>
              <a:defRPr/>
            </a:pPr>
            <a:fld id="{9D1041E8-6C71-4D82-9379-55BAB0E05C6F}"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85470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F45005E-CDBE-4950-9535-6682969BE742}"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932906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D3915ED-4172-4177-B939-426336072926}"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034022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6A99BBA-7E37-443C-B4E2-DCEFAC7D91D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468476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A143F0B6-7140-4C6E-B905-8759E05F1879}"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89134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552D86CF-2559-4A09-82F6-498E9BFFA967}" type="slidenum">
              <a:rPr lang="en-GB"/>
              <a:pPr>
                <a:defRPr/>
              </a:pPr>
              <a:t>‹#›</a:t>
            </a:fld>
            <a:endParaRPr lang="en-GB"/>
          </a:p>
        </p:txBody>
      </p:sp>
    </p:spTree>
    <p:extLst>
      <p:ext uri="{BB962C8B-B14F-4D97-AF65-F5344CB8AC3E}">
        <p14:creationId xmlns:p14="http://schemas.microsoft.com/office/powerpoint/2010/main" val="1082894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5BC41896-C5B4-408D-B4A6-FDA69B0D6AA5}"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292050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F81B180B-8BD3-42C9-9899-6A325DF754B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365966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EF3C955-BEB4-4439-91B3-84897D7BDF1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545461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C70F7F3E-1E89-4F35-A7A6-BD4803956F4D}"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280852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ABD8E8D-2786-4D32-99FC-6985B2090D69}"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542507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2DAD3DE-50DE-4943-804B-01FA5A737FF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4633011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2805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3773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7174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968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GB"/>
          </a:p>
        </p:txBody>
      </p:sp>
      <p:sp>
        <p:nvSpPr>
          <p:cNvPr id="8" name="Rectangle 6"/>
          <p:cNvSpPr>
            <a:spLocks noGrp="1" noChangeArrowheads="1"/>
          </p:cNvSpPr>
          <p:nvPr>
            <p:ph type="sldNum" sz="quarter" idx="11"/>
          </p:nvPr>
        </p:nvSpPr>
        <p:spPr>
          <a:ln/>
        </p:spPr>
        <p:txBody>
          <a:bodyPr/>
          <a:lstStyle>
            <a:lvl1pPr>
              <a:defRPr/>
            </a:lvl1pPr>
          </a:lstStyle>
          <a:p>
            <a:pPr>
              <a:defRPr/>
            </a:pPr>
            <a:fld id="{096F9D01-892E-4D6E-937F-548E20DECD88}" type="slidenum">
              <a:rPr lang="en-GB"/>
              <a:pPr>
                <a:defRPr/>
              </a:pPr>
              <a:t>‹#›</a:t>
            </a:fld>
            <a:endParaRPr lang="en-GB"/>
          </a:p>
        </p:txBody>
      </p:sp>
    </p:spTree>
    <p:extLst>
      <p:ext uri="{BB962C8B-B14F-4D97-AF65-F5344CB8AC3E}">
        <p14:creationId xmlns:p14="http://schemas.microsoft.com/office/powerpoint/2010/main" val="2842305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60699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1548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4343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880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9429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23758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7F893B-23E1-4E92-82E3-50B02F872868}" type="datetimeFigureOut">
              <a:rPr lang="en-GB" smtClean="0">
                <a:solidFill>
                  <a:prstClr val="black">
                    <a:tint val="75000"/>
                  </a:prstClr>
                </a:solidFill>
              </a:rPr>
              <a:pPr/>
              <a:t>10/04/2018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D9BB87-C65D-44EF-91CF-1836ECD3590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3803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1031"/>
          <p:cNvSpPr>
            <a:spLocks noChangeArrowheads="1"/>
          </p:cNvSpPr>
          <p:nvPr userDrawn="1"/>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defRPr/>
            </a:pPr>
            <a:endParaRPr lang="en-US" altLang="en-US" smtClean="0">
              <a:solidFill>
                <a:srgbClr val="323D43"/>
              </a:solidFill>
            </a:endParaRPr>
          </a:p>
        </p:txBody>
      </p:sp>
      <p:sp>
        <p:nvSpPr>
          <p:cNvPr id="4" name="Rectangle 1032"/>
          <p:cNvSpPr>
            <a:spLocks noChangeArrowheads="1"/>
          </p:cNvSpPr>
          <p:nvPr userDrawn="1"/>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defRPr/>
            </a:pPr>
            <a:endParaRPr lang="en-US" altLang="en-US" sz="2400" smtClean="0">
              <a:solidFill>
                <a:srgbClr val="323D43"/>
              </a:solidFill>
              <a:latin typeface="Arial" charset="0"/>
            </a:endParaRPr>
          </a:p>
        </p:txBody>
      </p:sp>
      <p:pic>
        <p:nvPicPr>
          <p:cNvPr id="5" name="Picture 1040" descr="engineering sciences"/>
          <p:cNvPicPr>
            <a:picLocks noChangeAspect="1" noChangeArrowheads="1"/>
          </p:cNvPicPr>
          <p:nvPr/>
        </p:nvPicPr>
        <p:blipFill>
          <a:blip r:embed="rId2" cstate="print">
            <a:extLst>
              <a:ext uri="{28A0092B-C50C-407E-A947-70E740481C1C}">
                <a14:useLocalDpi xmlns:a14="http://schemas.microsoft.com/office/drawing/2010/main" val="0"/>
              </a:ext>
            </a:extLst>
          </a:blip>
          <a:srcRect b="25185"/>
          <a:stretch>
            <a:fillRect/>
          </a:stretch>
        </p:blipFill>
        <p:spPr bwMode="auto">
          <a:xfrm>
            <a:off x="6011863" y="411163"/>
            <a:ext cx="2736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4800">
                <a:solidFill>
                  <a:schemeClr val="bg1"/>
                </a:solidFill>
              </a:defRPr>
            </a:lvl1pPr>
          </a:lstStyle>
          <a:p>
            <a:r>
              <a:rPr lang="en-GB"/>
              <a:t>Click to edit Master title style</a:t>
            </a:r>
          </a:p>
        </p:txBody>
      </p:sp>
      <p:sp>
        <p:nvSpPr>
          <p:cNvPr id="6" name="Rectangle 1030"/>
          <p:cNvSpPr>
            <a:spLocks noGrp="1" noChangeArrowheads="1"/>
          </p:cNvSpPr>
          <p:nvPr>
            <p:ph type="sldNum" sz="quarter" idx="10"/>
          </p:nvPr>
        </p:nvSpPr>
        <p:spPr>
          <a:xfrm>
            <a:off x="6553200" y="6245225"/>
            <a:ext cx="2133600" cy="476250"/>
          </a:xfrm>
        </p:spPr>
        <p:txBody>
          <a:bodyPr rIns="91440"/>
          <a:lstStyle>
            <a:lvl1pPr>
              <a:defRPr>
                <a:latin typeface="Arial" charset="0"/>
              </a:defRPr>
            </a:lvl1pPr>
          </a:lstStyle>
          <a:p>
            <a:pPr>
              <a:defRPr/>
            </a:pPr>
            <a:fld id="{28ECB3C1-4D95-422D-8443-AFAADA7EDD1F}"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122264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520E29D-4B3E-4F2B-BE6A-E2D37A5AD2DD}" type="datetime1">
              <a:rPr lang="en-US">
                <a:solidFill>
                  <a:srgbClr val="323D43"/>
                </a:solidFill>
              </a:rPr>
              <a:pPr>
                <a:defRPr/>
              </a:pPr>
              <a:t>4/10/2018</a:t>
            </a:fld>
            <a:endParaRPr lang="en-GB">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00605-6C75-4703-A075-DC3C883F65E8}"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8700226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D81C175-7BF4-4E8A-8C1D-29856B41AB56}" type="datetime1">
              <a:rPr lang="en-US">
                <a:solidFill>
                  <a:srgbClr val="323D43"/>
                </a:solidFill>
              </a:rPr>
              <a:pPr>
                <a:defRPr/>
              </a:pPr>
              <a:t>4/10/2018</a:t>
            </a:fld>
            <a:endParaRPr lang="en-GB">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B70C4F-60AA-458A-836B-918D74DB28BA}"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0594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GB"/>
          </a:p>
        </p:txBody>
      </p:sp>
      <p:sp>
        <p:nvSpPr>
          <p:cNvPr id="4" name="Rectangle 6"/>
          <p:cNvSpPr>
            <a:spLocks noGrp="1" noChangeArrowheads="1"/>
          </p:cNvSpPr>
          <p:nvPr>
            <p:ph type="sldNum" sz="quarter" idx="11"/>
          </p:nvPr>
        </p:nvSpPr>
        <p:spPr>
          <a:ln/>
        </p:spPr>
        <p:txBody>
          <a:bodyPr/>
          <a:lstStyle>
            <a:lvl1pPr>
              <a:defRPr/>
            </a:lvl1pPr>
          </a:lstStyle>
          <a:p>
            <a:pPr>
              <a:defRPr/>
            </a:pPr>
            <a:fld id="{F9A46D4C-770A-4641-9EBE-778AADC039D6}" type="slidenum">
              <a:rPr lang="en-GB"/>
              <a:pPr>
                <a:defRPr/>
              </a:pPr>
              <a:t>‹#›</a:t>
            </a:fld>
            <a:endParaRPr lang="en-GB"/>
          </a:p>
        </p:txBody>
      </p:sp>
    </p:spTree>
    <p:extLst>
      <p:ext uri="{BB962C8B-B14F-4D97-AF65-F5344CB8AC3E}">
        <p14:creationId xmlns:p14="http://schemas.microsoft.com/office/powerpoint/2010/main" val="3540126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C8E6319D-6A77-4972-BFBB-89324C3E68A0}" type="datetime1">
              <a:rPr lang="en-US">
                <a:solidFill>
                  <a:srgbClr val="323D43"/>
                </a:solidFill>
              </a:rPr>
              <a:pPr>
                <a:defRPr/>
              </a:pPr>
              <a:t>4/10/2018</a:t>
            </a:fld>
            <a:endParaRPr lang="en-GB">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A1AFEF-55AD-40F7-8F9B-464A2A1CF8FA}"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605005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7CB74AF6-4232-4944-B0AB-94F5F233EEA7}" type="datetime1">
              <a:rPr lang="en-US">
                <a:solidFill>
                  <a:srgbClr val="323D43"/>
                </a:solidFill>
              </a:rPr>
              <a:pPr>
                <a:defRPr/>
              </a:pPr>
              <a:t>4/10/2018</a:t>
            </a:fld>
            <a:endParaRPr lang="en-GB">
              <a:solidFill>
                <a:srgbClr val="323D43"/>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9CDC08-5C42-4E80-8BC7-2B95FBA3D440}"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312391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70E107D5-B6CA-43A5-A9BE-46D48130767E}" type="datetime1">
              <a:rPr lang="en-US">
                <a:solidFill>
                  <a:srgbClr val="323D43"/>
                </a:solidFill>
              </a:rPr>
              <a:pPr>
                <a:defRPr/>
              </a:pPr>
              <a:t>4/10/2018</a:t>
            </a:fld>
            <a:endParaRPr lang="en-GB">
              <a:solidFill>
                <a:srgbClr val="323D43"/>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664183-16AD-46C3-808D-A49AEAAE13C5}"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565577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81BB49D-9BA0-4136-96BA-6CBB0A256BA6}" type="datetime1">
              <a:rPr lang="en-US">
                <a:solidFill>
                  <a:srgbClr val="323D43"/>
                </a:solidFill>
              </a:rPr>
              <a:pPr>
                <a:defRPr/>
              </a:pPr>
              <a:t>4/10/2018</a:t>
            </a:fld>
            <a:endParaRPr lang="en-GB">
              <a:solidFill>
                <a:srgbClr val="323D43"/>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321824-3FD4-4928-B7B2-12B4EFB7F0B4}"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4106520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7092258-4E38-481B-A863-0D6A2303B43B}" type="datetime1">
              <a:rPr lang="en-US">
                <a:solidFill>
                  <a:srgbClr val="323D43"/>
                </a:solidFill>
              </a:rPr>
              <a:pPr>
                <a:defRPr/>
              </a:pPr>
              <a:t>4/10/2018</a:t>
            </a:fld>
            <a:endParaRPr lang="en-GB">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38DF95-A63B-40EE-A759-65AE2C02A4AC}"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939066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B055648-D4A3-487A-9006-5B3C0F04D9F7}" type="datetime1">
              <a:rPr lang="en-US">
                <a:solidFill>
                  <a:srgbClr val="323D43"/>
                </a:solidFill>
              </a:rPr>
              <a:pPr>
                <a:defRPr/>
              </a:pPr>
              <a:t>4/10/2018</a:t>
            </a:fld>
            <a:endParaRPr lang="en-GB">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D45ADB-C287-4240-A793-7432A4071A1A}"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663783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7C4BAA83-D215-4C78-86F6-CBAB5294F69E}" type="datetime1">
              <a:rPr lang="en-US">
                <a:solidFill>
                  <a:srgbClr val="323D43"/>
                </a:solidFill>
              </a:rPr>
              <a:pPr>
                <a:defRPr/>
              </a:pPr>
              <a:t>4/10/2018</a:t>
            </a:fld>
            <a:endParaRPr lang="en-GB">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D603CE-A0DC-4722-9508-7C6CA3679968}"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889403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D1BAD9BF-C4A1-4298-AC8D-3B8C8811355C}" type="datetime1">
              <a:rPr lang="en-US">
                <a:solidFill>
                  <a:srgbClr val="323D43"/>
                </a:solidFill>
              </a:rPr>
              <a:pPr>
                <a:defRPr/>
              </a:pPr>
              <a:t>4/10/2018</a:t>
            </a:fld>
            <a:endParaRPr lang="en-GB">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1933EE-6C10-47ED-904D-3E0199413F19}"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604433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323850" y="1700213"/>
            <a:ext cx="8496300" cy="4114800"/>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fld id="{A9FA5F88-10AB-4A50-BBE5-55B8F5520193}" type="datetime1">
              <a:rPr lang="en-US">
                <a:solidFill>
                  <a:srgbClr val="323D43"/>
                </a:solidFill>
              </a:rPr>
              <a:pPr>
                <a:defRPr/>
              </a:pPr>
              <a:t>4/10/2018</a:t>
            </a:fld>
            <a:endParaRPr lang="en-GB">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B24FC4-E27D-4196-B69D-4804BC476C5F}"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628609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700213"/>
            <a:ext cx="41719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33813"/>
            <a:ext cx="41719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fld id="{6F4C41E4-C62C-4EBA-8899-3D275C59A878}" type="datetime1">
              <a:rPr lang="en-US">
                <a:solidFill>
                  <a:srgbClr val="323D43"/>
                </a:solidFill>
              </a:rPr>
              <a:pPr>
                <a:defRPr/>
              </a:pPr>
              <a:t>4/10/2018</a:t>
            </a:fld>
            <a:endParaRPr lang="en-GB">
              <a:solidFill>
                <a:srgbClr val="323D43"/>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3BD14CD-4D36-499A-B93C-84079ACF6C9F}"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37414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GB"/>
          </a:p>
        </p:txBody>
      </p:sp>
      <p:sp>
        <p:nvSpPr>
          <p:cNvPr id="3" name="Rectangle 6"/>
          <p:cNvSpPr>
            <a:spLocks noGrp="1" noChangeArrowheads="1"/>
          </p:cNvSpPr>
          <p:nvPr>
            <p:ph type="sldNum" sz="quarter" idx="11"/>
          </p:nvPr>
        </p:nvSpPr>
        <p:spPr>
          <a:ln/>
        </p:spPr>
        <p:txBody>
          <a:bodyPr/>
          <a:lstStyle>
            <a:lvl1pPr>
              <a:defRPr/>
            </a:lvl1pPr>
          </a:lstStyle>
          <a:p>
            <a:pPr>
              <a:defRPr/>
            </a:pPr>
            <a:fld id="{03E22D76-3938-416F-992F-667132A06059}" type="slidenum">
              <a:rPr lang="en-GB"/>
              <a:pPr>
                <a:defRPr/>
              </a:pPr>
              <a:t>‹#›</a:t>
            </a:fld>
            <a:endParaRPr lang="en-GB"/>
          </a:p>
        </p:txBody>
      </p:sp>
    </p:spTree>
    <p:extLst>
      <p:ext uri="{BB962C8B-B14F-4D97-AF65-F5344CB8AC3E}">
        <p14:creationId xmlns:p14="http://schemas.microsoft.com/office/powerpoint/2010/main" val="4273111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13EF08FC-FF1E-4A5A-B00E-9C4156FD2790}" type="datetime1">
              <a:rPr lang="en-US">
                <a:solidFill>
                  <a:srgbClr val="323D43"/>
                </a:solidFill>
              </a:rPr>
              <a:pPr>
                <a:defRPr/>
              </a:pPr>
              <a:t>4/10/2018</a:t>
            </a:fld>
            <a:endParaRPr lang="en-GB">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700D3D-282B-44B6-8C86-D516BB8AF40B}"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361490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968B2BF9-259D-4F31-9F6A-9EF962829C75}" type="datetime1">
              <a:rPr lang="en-US">
                <a:solidFill>
                  <a:srgbClr val="323D43"/>
                </a:solidFill>
              </a:rPr>
              <a:pPr>
                <a:defRPr/>
              </a:pPr>
              <a:t>4/10/2018</a:t>
            </a:fld>
            <a:endParaRPr lang="en-GB">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77A4CC-A4D7-40D0-BEE1-54E49CB6F1B6}"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3027270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700213"/>
            <a:ext cx="84963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23850" y="3833813"/>
            <a:ext cx="84963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F4155506-48BD-4D57-AB55-7AD259B5A4F0}" type="datetime1">
              <a:rPr lang="en-US">
                <a:solidFill>
                  <a:srgbClr val="323D43"/>
                </a:solidFill>
              </a:rPr>
              <a:pPr>
                <a:defRPr/>
              </a:pPr>
              <a:t>4/10/2018</a:t>
            </a:fld>
            <a:endParaRPr lang="en-GB">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A55F48-1524-4D66-B549-C525DCACDD8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93926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323850" y="1700213"/>
            <a:ext cx="41719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700213"/>
            <a:ext cx="41719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323850" y="3833813"/>
            <a:ext cx="84963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fld id="{11749959-FD50-4FA3-8054-4EA3864B2976}" type="datetime1">
              <a:rPr lang="en-US">
                <a:solidFill>
                  <a:srgbClr val="323D43"/>
                </a:solidFill>
              </a:rPr>
              <a:pPr>
                <a:defRPr/>
              </a:pPr>
              <a:t>4/10/2018</a:t>
            </a:fld>
            <a:endParaRPr lang="en-GB">
              <a:solidFill>
                <a:srgbClr val="323D43"/>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9E88E3C-C72D-4536-8D48-60E498D26114}"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150924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3850" y="908050"/>
            <a:ext cx="8496300" cy="649288"/>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323850" y="1700213"/>
            <a:ext cx="41719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700213"/>
            <a:ext cx="41719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323850" y="3833813"/>
            <a:ext cx="41719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833813"/>
            <a:ext cx="41719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24295F9E-1EB8-41F1-8265-654A6F8C4B6C}" type="datetime1">
              <a:rPr lang="en-US">
                <a:solidFill>
                  <a:srgbClr val="323D43"/>
                </a:solidFill>
              </a:rPr>
              <a:pPr>
                <a:defRPr/>
              </a:pPr>
              <a:t>4/10/2018</a:t>
            </a:fld>
            <a:endParaRPr lang="en-GB">
              <a:solidFill>
                <a:srgbClr val="323D43"/>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817285-90D0-44CE-8AAF-BEA3B2F38F02}"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63987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second title">
    <p:spTree>
      <p:nvGrpSpPr>
        <p:cNvPr id="1" name=""/>
        <p:cNvGrpSpPr/>
        <p:nvPr/>
      </p:nvGrpSpPr>
      <p:grpSpPr>
        <a:xfrm>
          <a:off x="0" y="0"/>
          <a:ext cx="0" cy="0"/>
          <a:chOff x="0" y="0"/>
          <a:chExt cx="0" cy="0"/>
        </a:xfrm>
      </p:grpSpPr>
      <p:sp>
        <p:nvSpPr>
          <p:cNvPr id="4" name="Rectangle 1031"/>
          <p:cNvSpPr>
            <a:spLocks noChangeArrowheads="1"/>
          </p:cNvSpPr>
          <p:nvPr userDrawn="1"/>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defRPr/>
            </a:pPr>
            <a:endParaRPr lang="en-US" altLang="en-US" smtClean="0">
              <a:solidFill>
                <a:srgbClr val="323D43"/>
              </a:solidFill>
            </a:endParaRPr>
          </a:p>
        </p:txBody>
      </p:sp>
      <p:sp>
        <p:nvSpPr>
          <p:cNvPr id="5" name="Rectangle 1032"/>
          <p:cNvSpPr>
            <a:spLocks noChangeArrowheads="1"/>
          </p:cNvSpPr>
          <p:nvPr userDrawn="1"/>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defRPr/>
            </a:pPr>
            <a:endParaRPr lang="en-US" altLang="en-US" sz="2400" smtClean="0">
              <a:solidFill>
                <a:srgbClr val="323D43"/>
              </a:solidFill>
              <a:latin typeface="Arial" charset="0"/>
            </a:endParaRPr>
          </a:p>
        </p:txBody>
      </p:sp>
      <p:pic>
        <p:nvPicPr>
          <p:cNvPr id="6" name="Picture 1040" descr="engineering sciences"/>
          <p:cNvPicPr>
            <a:picLocks noChangeAspect="1" noChangeArrowheads="1"/>
          </p:cNvPicPr>
          <p:nvPr/>
        </p:nvPicPr>
        <p:blipFill>
          <a:blip r:embed="rId2" cstate="print">
            <a:extLst>
              <a:ext uri="{28A0092B-C50C-407E-A947-70E740481C1C}">
                <a14:useLocalDpi xmlns:a14="http://schemas.microsoft.com/office/drawing/2010/main" val="0"/>
              </a:ext>
            </a:extLst>
          </a:blip>
          <a:srcRect b="25185"/>
          <a:stretch>
            <a:fillRect/>
          </a:stretch>
        </p:blipFill>
        <p:spPr bwMode="auto">
          <a:xfrm>
            <a:off x="6011863" y="411163"/>
            <a:ext cx="2736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323850" y="908050"/>
            <a:ext cx="8496300" cy="649288"/>
          </a:xfrm>
        </p:spPr>
        <p:txBody>
          <a:bodyPr/>
          <a:lstStyle>
            <a:lvl1pPr>
              <a:defRPr>
                <a:solidFill>
                  <a:schemeClr val="bg1"/>
                </a:solidFill>
              </a:defRPr>
            </a:lvl1pPr>
          </a:lstStyle>
          <a:p>
            <a:r>
              <a:rPr lang="en-US" dirty="0" smtClean="0"/>
              <a:t>Click to edit Master title style</a:t>
            </a:r>
            <a:endParaRPr lang="en-GB" dirty="0"/>
          </a:p>
        </p:txBody>
      </p:sp>
      <p:sp>
        <p:nvSpPr>
          <p:cNvPr id="8" name="Content Placeholder 2"/>
          <p:cNvSpPr>
            <a:spLocks noGrp="1"/>
          </p:cNvSpPr>
          <p:nvPr>
            <p:ph idx="1"/>
          </p:nvPr>
        </p:nvSpPr>
        <p:spPr>
          <a:xfrm>
            <a:off x="323850" y="1700213"/>
            <a:ext cx="8496300" cy="4114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Rectangle 1030"/>
          <p:cNvSpPr>
            <a:spLocks noGrp="1" noChangeArrowheads="1"/>
          </p:cNvSpPr>
          <p:nvPr>
            <p:ph type="sldNum" sz="quarter" idx="10"/>
          </p:nvPr>
        </p:nvSpPr>
        <p:spPr>
          <a:xfrm>
            <a:off x="6553200" y="6245225"/>
            <a:ext cx="2133600" cy="476250"/>
          </a:xfrm>
        </p:spPr>
        <p:txBody>
          <a:bodyPr rIns="91440"/>
          <a:lstStyle>
            <a:lvl1pPr>
              <a:defRPr>
                <a:solidFill>
                  <a:schemeClr val="bg1"/>
                </a:solidFill>
                <a:latin typeface="Arial" charset="0"/>
              </a:defRPr>
            </a:lvl1pPr>
          </a:lstStyle>
          <a:p>
            <a:pPr>
              <a:defRPr/>
            </a:pPr>
            <a:fld id="{101737B7-3EA9-416A-A0A1-F6C230CA020E}"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3723994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4929238C-0D8F-437D-9EBA-DF88620823F5}" type="slidenum">
              <a:rPr lang="en-GB"/>
              <a:pPr>
                <a:defRPr/>
              </a:pPr>
              <a:t>‹#›</a:t>
            </a:fld>
            <a:endParaRPr lang="en-GB"/>
          </a:p>
        </p:txBody>
      </p:sp>
    </p:spTree>
    <p:extLst>
      <p:ext uri="{BB962C8B-B14F-4D97-AF65-F5344CB8AC3E}">
        <p14:creationId xmlns:p14="http://schemas.microsoft.com/office/powerpoint/2010/main" val="727597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1E1BC70F-4D89-4A9D-8B24-2DE87AC721FB}" type="slidenum">
              <a:rPr lang="en-GB"/>
              <a:pPr>
                <a:defRPr/>
              </a:pPr>
              <a:t>‹#›</a:t>
            </a:fld>
            <a:endParaRPr lang="en-GB"/>
          </a:p>
        </p:txBody>
      </p:sp>
    </p:spTree>
    <p:extLst>
      <p:ext uri="{BB962C8B-B14F-4D97-AF65-F5344CB8AC3E}">
        <p14:creationId xmlns:p14="http://schemas.microsoft.com/office/powerpoint/2010/main" val="617244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3.pn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latin typeface="Arial" charset="0"/>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smtClean="0"/>
              <a:t>Click to edit Master title style</a:t>
            </a:r>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GB"/>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0" bIns="45720" numCol="1" anchor="t" anchorCtr="0" compatLnSpc="1">
            <a:prstTxWarp prst="textNoShape">
              <a:avLst/>
            </a:prstTxWarp>
          </a:bodyPr>
          <a:lstStyle>
            <a:lvl1pPr algn="r">
              <a:defRPr sz="1400"/>
            </a:lvl1pPr>
          </a:lstStyle>
          <a:p>
            <a:pPr>
              <a:defRPr/>
            </a:pPr>
            <a:fld id="{E26083F3-4541-435C-9FC6-4D02E1EDAF24}" type="slidenum">
              <a:rPr lang="en-GB"/>
              <a:pPr>
                <a:defRPr/>
              </a:pPr>
              <a:t>‹#›</a:t>
            </a:fld>
            <a:endParaRPr lang="en-GB"/>
          </a:p>
        </p:txBody>
      </p:sp>
      <p:pic>
        <p:nvPicPr>
          <p:cNvPr id="1032" name="Picture 11" descr="engineering scienc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59563" y="306388"/>
            <a:ext cx="208121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2"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hf hdr="0" ft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ea typeface="ＭＳ Ｐゴシック" pitchFamily="34" charset="-128"/>
        </a:defRPr>
      </a:lvl2pPr>
      <a:lvl3pPr algn="l" rtl="0" eaLnBrk="0" fontAlgn="base" hangingPunct="0">
        <a:spcBef>
          <a:spcPct val="0"/>
        </a:spcBef>
        <a:spcAft>
          <a:spcPct val="0"/>
        </a:spcAft>
        <a:defRPr sz="3500">
          <a:solidFill>
            <a:schemeClr val="tx2"/>
          </a:solidFill>
          <a:latin typeface="Georgia" pitchFamily="18" charset="0"/>
          <a:ea typeface="ＭＳ Ｐゴシック" pitchFamily="34" charset="-128"/>
        </a:defRPr>
      </a:lvl3pPr>
      <a:lvl4pPr algn="l" rtl="0" eaLnBrk="0" fontAlgn="base" hangingPunct="0">
        <a:spcBef>
          <a:spcPct val="0"/>
        </a:spcBef>
        <a:spcAft>
          <a:spcPct val="0"/>
        </a:spcAft>
        <a:defRPr sz="3500">
          <a:solidFill>
            <a:schemeClr val="tx2"/>
          </a:solidFill>
          <a:latin typeface="Georgia" pitchFamily="18" charset="0"/>
          <a:ea typeface="ＭＳ Ｐゴシック" pitchFamily="34" charset="-128"/>
        </a:defRPr>
      </a:lvl4pPr>
      <a:lvl5pPr algn="l" rtl="0" eaLnBrk="0" fontAlgn="base" hangingPunct="0">
        <a:spcBef>
          <a:spcPct val="0"/>
        </a:spcBef>
        <a:spcAft>
          <a:spcPct val="0"/>
        </a:spcAft>
        <a:defRPr sz="3500">
          <a:solidFill>
            <a:schemeClr val="tx2"/>
          </a:solidFill>
          <a:latin typeface="Georgia" pitchFamily="18" charset="0"/>
          <a:ea typeface="ＭＳ Ｐゴシック" pitchFamily="34" charset="-128"/>
        </a:defRPr>
      </a:lvl5pPr>
      <a:lvl6pPr marL="457200" algn="l" rtl="0" fontAlgn="base">
        <a:spcBef>
          <a:spcPct val="0"/>
        </a:spcBef>
        <a:spcAft>
          <a:spcPct val="0"/>
        </a:spcAft>
        <a:defRPr sz="3500">
          <a:solidFill>
            <a:schemeClr val="tx2"/>
          </a:solidFill>
          <a:latin typeface="Georgia" pitchFamily="18" charset="0"/>
          <a:ea typeface="ＭＳ Ｐゴシック" pitchFamily="34" charset="-128"/>
        </a:defRPr>
      </a:lvl6pPr>
      <a:lvl7pPr marL="914400" algn="l" rtl="0" fontAlgn="base">
        <a:spcBef>
          <a:spcPct val="0"/>
        </a:spcBef>
        <a:spcAft>
          <a:spcPct val="0"/>
        </a:spcAft>
        <a:defRPr sz="3500">
          <a:solidFill>
            <a:schemeClr val="tx2"/>
          </a:solidFill>
          <a:latin typeface="Georgia" pitchFamily="18" charset="0"/>
          <a:ea typeface="ＭＳ Ｐゴシック" pitchFamily="34" charset="-128"/>
        </a:defRPr>
      </a:lvl7pPr>
      <a:lvl8pPr marL="1371600" algn="l" rtl="0" fontAlgn="base">
        <a:spcBef>
          <a:spcPct val="0"/>
        </a:spcBef>
        <a:spcAft>
          <a:spcPct val="0"/>
        </a:spcAft>
        <a:defRPr sz="3500">
          <a:solidFill>
            <a:schemeClr val="tx2"/>
          </a:solidFill>
          <a:latin typeface="Georgia" pitchFamily="18" charset="0"/>
          <a:ea typeface="ＭＳ Ｐゴシック" pitchFamily="34" charset="-128"/>
        </a:defRPr>
      </a:lvl8pPr>
      <a:lvl9pPr marL="1828800" algn="l" rtl="0" fontAlgn="base">
        <a:spcBef>
          <a:spcPct val="0"/>
        </a:spcBef>
        <a:spcAft>
          <a:spcPct val="0"/>
        </a:spcAft>
        <a:defRPr sz="3500">
          <a:solidFill>
            <a:schemeClr val="tx2"/>
          </a:solidFill>
          <a:latin typeface="Georgia" pitchFamily="18" charset="0"/>
          <a:ea typeface="ＭＳ Ｐゴシック" pitchFamily="34"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23850" y="908050"/>
            <a:ext cx="84963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323850" y="1700213"/>
            <a:ext cx="84963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GB"/>
          </a:p>
        </p:txBody>
      </p:sp>
      <p:sp>
        <p:nvSpPr>
          <p:cNvPr id="11270" name="Rectangle 6"/>
          <p:cNvSpPr>
            <a:spLocks noGrp="1" noChangeArrowheads="1"/>
          </p:cNvSpPr>
          <p:nvPr>
            <p:ph type="sldNum" sz="quarter" idx="4"/>
          </p:nvPr>
        </p:nvSpPr>
        <p:spPr bwMode="auto">
          <a:xfrm>
            <a:off x="6642100" y="63087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defRPr sz="1400"/>
            </a:lvl1pPr>
          </a:lstStyle>
          <a:p>
            <a:pPr>
              <a:defRPr/>
            </a:pPr>
            <a:fld id="{F2A25380-3D4C-4CD9-9A61-8074B468A3B2}" type="slidenum">
              <a:rPr lang="en-GB"/>
              <a:pPr>
                <a:defRPr/>
              </a:pPr>
              <a:t>‹#›</a:t>
            </a:fld>
            <a:endParaRPr lang="en-GB"/>
          </a:p>
        </p:txBody>
      </p:sp>
      <p:pic>
        <p:nvPicPr>
          <p:cNvPr id="2054" name="Picture 12" descr="engineering scienc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9563" y="306388"/>
            <a:ext cx="208121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5"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hf hdr="0" ft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defRPr>
      </a:lvl2pPr>
      <a:lvl3pPr algn="l" rtl="0" eaLnBrk="0" fontAlgn="base" hangingPunct="0">
        <a:spcBef>
          <a:spcPct val="0"/>
        </a:spcBef>
        <a:spcAft>
          <a:spcPct val="0"/>
        </a:spcAft>
        <a:defRPr sz="3500">
          <a:solidFill>
            <a:schemeClr val="tx2"/>
          </a:solidFill>
          <a:latin typeface="Georgia" pitchFamily="18" charset="0"/>
        </a:defRPr>
      </a:lvl3pPr>
      <a:lvl4pPr algn="l" rtl="0" eaLnBrk="0" fontAlgn="base" hangingPunct="0">
        <a:spcBef>
          <a:spcPct val="0"/>
        </a:spcBef>
        <a:spcAft>
          <a:spcPct val="0"/>
        </a:spcAft>
        <a:defRPr sz="3500">
          <a:solidFill>
            <a:schemeClr val="tx2"/>
          </a:solidFill>
          <a:latin typeface="Georgia" pitchFamily="18" charset="0"/>
        </a:defRPr>
      </a:lvl4pPr>
      <a:lvl5pPr algn="l" rtl="0" eaLnBrk="0" fontAlgn="base" hangingPunct="0">
        <a:spcBef>
          <a:spcPct val="0"/>
        </a:spcBef>
        <a:spcAft>
          <a:spcPct val="0"/>
        </a:spcAft>
        <a:defRPr sz="3500">
          <a:solidFill>
            <a:schemeClr val="tx2"/>
          </a:solidFill>
          <a:latin typeface="Georgia" pitchFamily="18" charset="0"/>
        </a:defRPr>
      </a:lvl5pPr>
      <a:lvl6pPr marL="457200" algn="l" rtl="0" fontAlgn="base">
        <a:spcBef>
          <a:spcPct val="0"/>
        </a:spcBef>
        <a:spcAft>
          <a:spcPct val="0"/>
        </a:spcAft>
        <a:defRPr sz="3500">
          <a:solidFill>
            <a:schemeClr val="tx2"/>
          </a:solidFill>
          <a:latin typeface="Georgia" pitchFamily="18" charset="0"/>
        </a:defRPr>
      </a:lvl6pPr>
      <a:lvl7pPr marL="914400" algn="l" rtl="0" fontAlgn="base">
        <a:spcBef>
          <a:spcPct val="0"/>
        </a:spcBef>
        <a:spcAft>
          <a:spcPct val="0"/>
        </a:spcAft>
        <a:defRPr sz="3500">
          <a:solidFill>
            <a:schemeClr val="tx2"/>
          </a:solidFill>
          <a:latin typeface="Georgia" pitchFamily="18" charset="0"/>
        </a:defRPr>
      </a:lvl7pPr>
      <a:lvl8pPr marL="1371600" algn="l" rtl="0" fontAlgn="base">
        <a:spcBef>
          <a:spcPct val="0"/>
        </a:spcBef>
        <a:spcAft>
          <a:spcPct val="0"/>
        </a:spcAft>
        <a:defRPr sz="3500">
          <a:solidFill>
            <a:schemeClr val="tx2"/>
          </a:solidFill>
          <a:latin typeface="Georgia" pitchFamily="18" charset="0"/>
        </a:defRPr>
      </a:lvl8pPr>
      <a:lvl9pPr marL="1828800" algn="l" rtl="0" fontAlgn="base">
        <a:spcBef>
          <a:spcPct val="0"/>
        </a:spcBef>
        <a:spcAft>
          <a:spcPct val="0"/>
        </a:spcAft>
        <a:defRPr sz="3500">
          <a:solidFill>
            <a:schemeClr val="tx2"/>
          </a:solidFill>
          <a:latin typeface="Georgia" pitchFamily="18"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defRPr>
      </a:lvl2pPr>
      <a:lvl3pPr marL="1143000" indent="-228600" algn="l" rtl="0" eaLnBrk="0" fontAlgn="base" hangingPunct="0">
        <a:spcBef>
          <a:spcPct val="20000"/>
        </a:spcBef>
        <a:spcAft>
          <a:spcPct val="50000"/>
        </a:spcAft>
        <a:buChar char="•"/>
        <a:defRPr sz="2400">
          <a:solidFill>
            <a:schemeClr val="tx1"/>
          </a:solidFill>
          <a:latin typeface="+mn-lt"/>
        </a:defRPr>
      </a:lvl3pPr>
      <a:lvl4pPr marL="1600200" indent="-228600" algn="l" rtl="0" eaLnBrk="0" fontAlgn="base" hangingPunct="0">
        <a:spcBef>
          <a:spcPct val="20000"/>
        </a:spcBef>
        <a:spcAft>
          <a:spcPct val="50000"/>
        </a:spcAft>
        <a:buChar char="–"/>
        <a:defRPr sz="2400">
          <a:solidFill>
            <a:schemeClr val="tx1"/>
          </a:solidFill>
          <a:latin typeface="+mn-lt"/>
        </a:defRPr>
      </a:lvl4pPr>
      <a:lvl5pPr marL="2057400" indent="-228600" algn="l" rtl="0" eaLnBrk="0" fontAlgn="base" hangingPunct="0">
        <a:spcBef>
          <a:spcPct val="20000"/>
        </a:spcBef>
        <a:spcAft>
          <a:spcPct val="50000"/>
        </a:spcAft>
        <a:buChar char="»"/>
        <a:defRPr sz="2400">
          <a:solidFill>
            <a:schemeClr val="tx1"/>
          </a:solidFill>
          <a:latin typeface="+mn-lt"/>
        </a:defRPr>
      </a:lvl5pPr>
      <a:lvl6pPr marL="2514600" indent="-228600" algn="l" rtl="0" fontAlgn="base">
        <a:spcBef>
          <a:spcPct val="20000"/>
        </a:spcBef>
        <a:spcAft>
          <a:spcPct val="50000"/>
        </a:spcAft>
        <a:buChar char="»"/>
        <a:defRPr sz="2400">
          <a:solidFill>
            <a:schemeClr val="tx1"/>
          </a:solidFill>
          <a:latin typeface="+mn-lt"/>
        </a:defRPr>
      </a:lvl6pPr>
      <a:lvl7pPr marL="2971800" indent="-228600" algn="l" rtl="0" fontAlgn="base">
        <a:spcBef>
          <a:spcPct val="20000"/>
        </a:spcBef>
        <a:spcAft>
          <a:spcPct val="50000"/>
        </a:spcAft>
        <a:buChar char="»"/>
        <a:defRPr sz="2400">
          <a:solidFill>
            <a:schemeClr val="tx1"/>
          </a:solidFill>
          <a:latin typeface="+mn-lt"/>
        </a:defRPr>
      </a:lvl7pPr>
      <a:lvl8pPr marL="3429000" indent="-228600" algn="l" rtl="0" fontAlgn="base">
        <a:spcBef>
          <a:spcPct val="20000"/>
        </a:spcBef>
        <a:spcAft>
          <a:spcPct val="50000"/>
        </a:spcAft>
        <a:buChar char="»"/>
        <a:defRPr sz="2400">
          <a:solidFill>
            <a:schemeClr val="tx1"/>
          </a:solidFill>
          <a:latin typeface="+mn-lt"/>
        </a:defRPr>
      </a:lvl8pPr>
      <a:lvl9pPr marL="3886200" indent="-228600" algn="l" rtl="0" fontAlgn="base">
        <a:spcBef>
          <a:spcPct val="20000"/>
        </a:spcBef>
        <a:spcAft>
          <a:spcPct val="5000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23850" y="908050"/>
            <a:ext cx="84963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323850" y="1700213"/>
            <a:ext cx="84963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52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defRPr>
      </a:lvl2pPr>
      <a:lvl3pPr algn="l" rtl="0" eaLnBrk="0" fontAlgn="base" hangingPunct="0">
        <a:spcBef>
          <a:spcPct val="0"/>
        </a:spcBef>
        <a:spcAft>
          <a:spcPct val="0"/>
        </a:spcAft>
        <a:defRPr sz="3500">
          <a:solidFill>
            <a:schemeClr val="tx2"/>
          </a:solidFill>
          <a:latin typeface="Georgia" pitchFamily="18" charset="0"/>
        </a:defRPr>
      </a:lvl3pPr>
      <a:lvl4pPr algn="l" rtl="0" eaLnBrk="0" fontAlgn="base" hangingPunct="0">
        <a:spcBef>
          <a:spcPct val="0"/>
        </a:spcBef>
        <a:spcAft>
          <a:spcPct val="0"/>
        </a:spcAft>
        <a:defRPr sz="3500">
          <a:solidFill>
            <a:schemeClr val="tx2"/>
          </a:solidFill>
          <a:latin typeface="Georgia" pitchFamily="18" charset="0"/>
        </a:defRPr>
      </a:lvl4pPr>
      <a:lvl5pPr algn="l" rtl="0" eaLnBrk="0" fontAlgn="base" hangingPunct="0">
        <a:spcBef>
          <a:spcPct val="0"/>
        </a:spcBef>
        <a:spcAft>
          <a:spcPct val="0"/>
        </a:spcAft>
        <a:defRPr sz="3500">
          <a:solidFill>
            <a:schemeClr val="tx2"/>
          </a:solidFill>
          <a:latin typeface="Georgia" pitchFamily="18" charset="0"/>
        </a:defRPr>
      </a:lvl5pPr>
      <a:lvl6pPr marL="457200" algn="l" rtl="0" fontAlgn="base">
        <a:spcBef>
          <a:spcPct val="0"/>
        </a:spcBef>
        <a:spcAft>
          <a:spcPct val="0"/>
        </a:spcAft>
        <a:defRPr sz="3500">
          <a:solidFill>
            <a:schemeClr val="tx2"/>
          </a:solidFill>
          <a:latin typeface="Georgia" pitchFamily="18" charset="0"/>
        </a:defRPr>
      </a:lvl6pPr>
      <a:lvl7pPr marL="914400" algn="l" rtl="0" fontAlgn="base">
        <a:spcBef>
          <a:spcPct val="0"/>
        </a:spcBef>
        <a:spcAft>
          <a:spcPct val="0"/>
        </a:spcAft>
        <a:defRPr sz="3500">
          <a:solidFill>
            <a:schemeClr val="tx2"/>
          </a:solidFill>
          <a:latin typeface="Georgia" pitchFamily="18" charset="0"/>
        </a:defRPr>
      </a:lvl7pPr>
      <a:lvl8pPr marL="1371600" algn="l" rtl="0" fontAlgn="base">
        <a:spcBef>
          <a:spcPct val="0"/>
        </a:spcBef>
        <a:spcAft>
          <a:spcPct val="0"/>
        </a:spcAft>
        <a:defRPr sz="3500">
          <a:solidFill>
            <a:schemeClr val="tx2"/>
          </a:solidFill>
          <a:latin typeface="Georgia" pitchFamily="18" charset="0"/>
        </a:defRPr>
      </a:lvl8pPr>
      <a:lvl9pPr marL="1828800" algn="l" rtl="0" fontAlgn="base">
        <a:spcBef>
          <a:spcPct val="0"/>
        </a:spcBef>
        <a:spcAft>
          <a:spcPct val="0"/>
        </a:spcAft>
        <a:defRPr sz="3500">
          <a:solidFill>
            <a:schemeClr val="tx2"/>
          </a:solidFill>
          <a:latin typeface="Georgia" pitchFamily="18"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defRPr>
      </a:lvl2pPr>
      <a:lvl3pPr marL="1143000" indent="-228600" algn="l" rtl="0" eaLnBrk="0" fontAlgn="base" hangingPunct="0">
        <a:spcBef>
          <a:spcPct val="20000"/>
        </a:spcBef>
        <a:spcAft>
          <a:spcPct val="50000"/>
        </a:spcAft>
        <a:buChar char="•"/>
        <a:defRPr sz="2400">
          <a:solidFill>
            <a:schemeClr val="tx1"/>
          </a:solidFill>
          <a:latin typeface="+mn-lt"/>
        </a:defRPr>
      </a:lvl3pPr>
      <a:lvl4pPr marL="1600200" indent="-228600" algn="l" rtl="0" eaLnBrk="0" fontAlgn="base" hangingPunct="0">
        <a:spcBef>
          <a:spcPct val="20000"/>
        </a:spcBef>
        <a:spcAft>
          <a:spcPct val="50000"/>
        </a:spcAft>
        <a:buChar char="–"/>
        <a:defRPr sz="2400">
          <a:solidFill>
            <a:schemeClr val="tx1"/>
          </a:solidFill>
          <a:latin typeface="+mn-lt"/>
        </a:defRPr>
      </a:lvl4pPr>
      <a:lvl5pPr marL="2057400" indent="-228600" algn="l" rtl="0" eaLnBrk="0" fontAlgn="base" hangingPunct="0">
        <a:spcBef>
          <a:spcPct val="20000"/>
        </a:spcBef>
        <a:spcAft>
          <a:spcPct val="50000"/>
        </a:spcAft>
        <a:buChar char="»"/>
        <a:defRPr sz="2400">
          <a:solidFill>
            <a:schemeClr val="tx1"/>
          </a:solidFill>
          <a:latin typeface="+mn-lt"/>
        </a:defRPr>
      </a:lvl5pPr>
      <a:lvl6pPr marL="2514600" indent="-228600" algn="l" rtl="0" fontAlgn="base">
        <a:spcBef>
          <a:spcPct val="20000"/>
        </a:spcBef>
        <a:spcAft>
          <a:spcPct val="50000"/>
        </a:spcAft>
        <a:buChar char="»"/>
        <a:defRPr sz="2400">
          <a:solidFill>
            <a:schemeClr val="tx1"/>
          </a:solidFill>
          <a:latin typeface="+mn-lt"/>
        </a:defRPr>
      </a:lvl6pPr>
      <a:lvl7pPr marL="2971800" indent="-228600" algn="l" rtl="0" fontAlgn="base">
        <a:spcBef>
          <a:spcPct val="20000"/>
        </a:spcBef>
        <a:spcAft>
          <a:spcPct val="50000"/>
        </a:spcAft>
        <a:buChar char="»"/>
        <a:defRPr sz="2400">
          <a:solidFill>
            <a:schemeClr val="tx1"/>
          </a:solidFill>
          <a:latin typeface="+mn-lt"/>
        </a:defRPr>
      </a:lvl7pPr>
      <a:lvl8pPr marL="3429000" indent="-228600" algn="l" rtl="0" fontAlgn="base">
        <a:spcBef>
          <a:spcPct val="20000"/>
        </a:spcBef>
        <a:spcAft>
          <a:spcPct val="50000"/>
        </a:spcAft>
        <a:buChar char="»"/>
        <a:defRPr sz="2400">
          <a:solidFill>
            <a:schemeClr val="tx1"/>
          </a:solidFill>
          <a:latin typeface="+mn-lt"/>
        </a:defRPr>
      </a:lvl8pPr>
      <a:lvl9pPr marL="3886200" indent="-228600" algn="l" rtl="0" fontAlgn="base">
        <a:spcBef>
          <a:spcPct val="20000"/>
        </a:spcBef>
        <a:spcAft>
          <a:spcPct val="5000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solidFill>
                <a:srgbClr val="323D43"/>
              </a:solidFill>
              <a:latin typeface="Arial" charset="0"/>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srgbClr val="323D43"/>
              </a:solidFill>
            </a:endParaRPr>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smtClean="0"/>
              <a:t>Click to edit Master title style</a:t>
            </a:r>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solidFill>
                <a:srgbClr val="323D43"/>
              </a:solidFill>
            </a:endParaRPr>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0" bIns="45720" numCol="1" anchor="t" anchorCtr="0" compatLnSpc="1">
            <a:prstTxWarp prst="textNoShape">
              <a:avLst/>
            </a:prstTxWarp>
          </a:bodyPr>
          <a:lstStyle>
            <a:lvl1pPr algn="r">
              <a:defRPr sz="1400" smtClean="0"/>
            </a:lvl1pPr>
          </a:lstStyle>
          <a:p>
            <a:pPr>
              <a:defRPr/>
            </a:pPr>
            <a:fld id="{8DCCDBB6-004C-428F-A86F-6652151FE876}" type="slidenum">
              <a:rPr lang="en-GB">
                <a:solidFill>
                  <a:srgbClr val="323D43"/>
                </a:solidFill>
              </a:rPr>
              <a:pPr>
                <a:defRPr/>
              </a:pPr>
              <a:t>‹#›</a:t>
            </a:fld>
            <a:endParaRPr lang="en-GB">
              <a:solidFill>
                <a:srgbClr val="323D43"/>
              </a:solidFill>
            </a:endParaRPr>
          </a:p>
        </p:txBody>
      </p:sp>
      <p:pic>
        <p:nvPicPr>
          <p:cNvPr id="1032" name="Picture 11" descr="engineering sciences"/>
          <p:cNvPicPr>
            <a:picLocks noChangeAspect="1" noChangeArrowheads="1"/>
          </p:cNvPicPr>
          <p:nvPr/>
        </p:nvPicPr>
        <p:blipFill>
          <a:blip r:embed="rId13" cstate="print">
            <a:extLst>
              <a:ext uri="{28A0092B-C50C-407E-A947-70E740481C1C}">
                <a14:useLocalDpi xmlns:a14="http://schemas.microsoft.com/office/drawing/2010/main" val="0"/>
              </a:ext>
            </a:extLst>
          </a:blip>
          <a:srcRect b="28224"/>
          <a:stretch>
            <a:fillRect/>
          </a:stretch>
        </p:blipFill>
        <p:spPr bwMode="auto">
          <a:xfrm>
            <a:off x="6659563" y="306388"/>
            <a:ext cx="20812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75924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hf hdr="0" ft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2pPr>
      <a:lvl3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3pPr>
      <a:lvl4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4pPr>
      <a:lvl5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5pPr>
      <a:lvl6pPr marL="457200" algn="l" rtl="0" fontAlgn="base">
        <a:spcBef>
          <a:spcPct val="0"/>
        </a:spcBef>
        <a:spcAft>
          <a:spcPct val="0"/>
        </a:spcAft>
        <a:defRPr sz="3500">
          <a:solidFill>
            <a:schemeClr val="tx2"/>
          </a:solidFill>
          <a:latin typeface="Georgia" pitchFamily="18" charset="0"/>
          <a:ea typeface="ＭＳ Ｐゴシック" pitchFamily="16" charset="-128"/>
        </a:defRPr>
      </a:lvl6pPr>
      <a:lvl7pPr marL="914400" algn="l" rtl="0" fontAlgn="base">
        <a:spcBef>
          <a:spcPct val="0"/>
        </a:spcBef>
        <a:spcAft>
          <a:spcPct val="0"/>
        </a:spcAft>
        <a:defRPr sz="3500">
          <a:solidFill>
            <a:schemeClr val="tx2"/>
          </a:solidFill>
          <a:latin typeface="Georgia" pitchFamily="18"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8"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8" charset="0"/>
          <a:ea typeface="ＭＳ Ｐゴシック" pitchFamily="1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477F893B-23E1-4E92-82E3-50B02F872868}" type="datetimeFigureOut">
              <a:rPr lang="en-GB" smtClean="0">
                <a:solidFill>
                  <a:prstClr val="black">
                    <a:tint val="75000"/>
                  </a:prstClr>
                </a:solidFill>
                <a:latin typeface="Calibri"/>
              </a:rPr>
              <a:pPr eaLnBrk="1" fontAlgn="auto" hangingPunct="1">
                <a:spcBef>
                  <a:spcPts val="0"/>
                </a:spcBef>
                <a:spcAft>
                  <a:spcPts val="0"/>
                </a:spcAft>
              </a:pPr>
              <a:t>10/04/2018</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2D9BB87-C65D-44EF-91CF-1836ECD35907}" type="slidenum">
              <a:rPr lang="en-GB" smtClean="0">
                <a:solidFill>
                  <a:prstClr val="black">
                    <a:tint val="75000"/>
                  </a:prstClr>
                </a:solidFill>
                <a:latin typeface="Calibri"/>
              </a:rPr>
              <a:pPr eaLnBrk="1" fontAlgn="auto" hangingPunct="1">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25213980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defRPr/>
            </a:pPr>
            <a:endParaRPr lang="en-US" altLang="en-US" sz="2400" smtClean="0">
              <a:solidFill>
                <a:srgbClr val="323D43"/>
              </a:solidFill>
              <a:latin typeface="Arial" charset="0"/>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defRPr/>
            </a:pPr>
            <a:endParaRPr lang="en-US" altLang="en-US" smtClean="0">
              <a:solidFill>
                <a:srgbClr val="323D43"/>
              </a:solidFill>
            </a:endParaRPr>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smtClean="0"/>
              <a:t>Click to edit Master title style</a:t>
            </a:r>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latin typeface="Arial" charset="0"/>
              </a:defRPr>
            </a:lvl1pPr>
          </a:lstStyle>
          <a:p>
            <a:pPr>
              <a:defRPr/>
            </a:pPr>
            <a:fld id="{B832E23E-4080-4666-A4AA-BEE604C93960}" type="datetime1">
              <a:rPr lang="en-US">
                <a:solidFill>
                  <a:srgbClr val="323D43"/>
                </a:solidFill>
              </a:rPr>
              <a:pPr>
                <a:defRPr/>
              </a:pPr>
              <a:t>4/10/2018</a:t>
            </a:fld>
            <a:endParaRPr lang="en-GB">
              <a:solidFill>
                <a:srgbClr val="323D43"/>
              </a:solidFill>
            </a:endParaRPr>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latin typeface="Arial" charset="0"/>
              </a:defRPr>
            </a:lvl1pPr>
          </a:lstStyle>
          <a:p>
            <a:pPr>
              <a:defRPr/>
            </a:pPr>
            <a:endParaRPr lang="en-GB">
              <a:solidFill>
                <a:srgbClr val="323D43"/>
              </a:solidFill>
            </a:endParaRPr>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eaLnBrk="0" hangingPunct="0">
              <a:defRPr sz="1400" b="0">
                <a:latin typeface="+mn-lt"/>
                <a:ea typeface="ＭＳ Ｐゴシック" pitchFamily="16" charset="-128"/>
                <a:cs typeface="+mn-cs"/>
              </a:defRPr>
            </a:lvl1pPr>
          </a:lstStyle>
          <a:p>
            <a:pPr>
              <a:defRPr/>
            </a:pPr>
            <a:fld id="{9BFCD3A2-64D7-4C9E-98C2-425633F238E5}" type="slidenum">
              <a:rPr lang="en-GB">
                <a:solidFill>
                  <a:srgbClr val="323D43"/>
                </a:solidFill>
              </a:rPr>
              <a:pPr>
                <a:defRPr/>
              </a:pPr>
              <a:t>‹#›</a:t>
            </a:fld>
            <a:endParaRPr lang="en-GB">
              <a:solidFill>
                <a:srgbClr val="323D43"/>
              </a:solidFill>
            </a:endParaRPr>
          </a:p>
        </p:txBody>
      </p:sp>
      <p:pic>
        <p:nvPicPr>
          <p:cNvPr id="1033" name="Picture 11" descr="engineering sciences"/>
          <p:cNvPicPr>
            <a:picLocks noChangeAspect="1" noChangeArrowheads="1"/>
          </p:cNvPicPr>
          <p:nvPr/>
        </p:nvPicPr>
        <p:blipFill>
          <a:blip r:embed="rId21">
            <a:extLst>
              <a:ext uri="{28A0092B-C50C-407E-A947-70E740481C1C}">
                <a14:useLocalDpi xmlns:a14="http://schemas.microsoft.com/office/drawing/2010/main" val="0"/>
              </a:ext>
            </a:extLst>
          </a:blip>
          <a:srcRect b="29683"/>
          <a:stretch>
            <a:fillRect/>
          </a:stretch>
        </p:blipFill>
        <p:spPr bwMode="auto">
          <a:xfrm>
            <a:off x="6659563" y="306388"/>
            <a:ext cx="2081212"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592825"/>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Lst>
  <p:hf hdr="0" ftr="0" dt="0"/>
  <p:txStyles>
    <p:titleStyle>
      <a:lvl1pPr algn="l" rtl="0" eaLnBrk="0" fontAlgn="base" hangingPunct="0">
        <a:spcBef>
          <a:spcPct val="0"/>
        </a:spcBef>
        <a:spcAft>
          <a:spcPct val="0"/>
        </a:spcAft>
        <a:defRPr sz="3500">
          <a:solidFill>
            <a:schemeClr val="tx2"/>
          </a:solidFill>
          <a:latin typeface="+mj-lt"/>
          <a:ea typeface="+mj-ea"/>
          <a:cs typeface="ＭＳ Ｐゴシック"/>
        </a:defRPr>
      </a:lvl1pPr>
      <a:lvl2pPr algn="l" rtl="0" eaLnBrk="0" fontAlgn="base" hangingPunct="0">
        <a:spcBef>
          <a:spcPct val="0"/>
        </a:spcBef>
        <a:spcAft>
          <a:spcPct val="0"/>
        </a:spcAft>
        <a:defRPr sz="3500">
          <a:solidFill>
            <a:schemeClr val="tx2"/>
          </a:solidFill>
          <a:latin typeface="Georgia" pitchFamily="18" charset="0"/>
          <a:ea typeface="ＭＳ Ｐゴシック" pitchFamily="16" charset="-128"/>
          <a:cs typeface="ＭＳ Ｐゴシック"/>
        </a:defRPr>
      </a:lvl2pPr>
      <a:lvl3pPr algn="l" rtl="0" eaLnBrk="0" fontAlgn="base" hangingPunct="0">
        <a:spcBef>
          <a:spcPct val="0"/>
        </a:spcBef>
        <a:spcAft>
          <a:spcPct val="0"/>
        </a:spcAft>
        <a:defRPr sz="3500">
          <a:solidFill>
            <a:schemeClr val="tx2"/>
          </a:solidFill>
          <a:latin typeface="Georgia" pitchFamily="18" charset="0"/>
          <a:ea typeface="ＭＳ Ｐゴシック" pitchFamily="16" charset="-128"/>
          <a:cs typeface="ＭＳ Ｐゴシック"/>
        </a:defRPr>
      </a:lvl3pPr>
      <a:lvl4pPr algn="l" rtl="0" eaLnBrk="0" fontAlgn="base" hangingPunct="0">
        <a:spcBef>
          <a:spcPct val="0"/>
        </a:spcBef>
        <a:spcAft>
          <a:spcPct val="0"/>
        </a:spcAft>
        <a:defRPr sz="3500">
          <a:solidFill>
            <a:schemeClr val="tx2"/>
          </a:solidFill>
          <a:latin typeface="Georgia" pitchFamily="18" charset="0"/>
          <a:ea typeface="ＭＳ Ｐゴシック" pitchFamily="16" charset="-128"/>
          <a:cs typeface="ＭＳ Ｐゴシック"/>
        </a:defRPr>
      </a:lvl4pPr>
      <a:lvl5pPr algn="l" rtl="0" eaLnBrk="0" fontAlgn="base" hangingPunct="0">
        <a:spcBef>
          <a:spcPct val="0"/>
        </a:spcBef>
        <a:spcAft>
          <a:spcPct val="0"/>
        </a:spcAft>
        <a:defRPr sz="3500">
          <a:solidFill>
            <a:schemeClr val="tx2"/>
          </a:solidFill>
          <a:latin typeface="Georgia" pitchFamily="18" charset="0"/>
          <a:ea typeface="ＭＳ Ｐゴシック" pitchFamily="16" charset="-128"/>
          <a:cs typeface="ＭＳ Ｐゴシック"/>
        </a:defRPr>
      </a:lvl5pPr>
      <a:lvl6pPr marL="457200" algn="l" rtl="0" fontAlgn="base">
        <a:spcBef>
          <a:spcPct val="0"/>
        </a:spcBef>
        <a:spcAft>
          <a:spcPct val="0"/>
        </a:spcAft>
        <a:defRPr sz="3500">
          <a:solidFill>
            <a:schemeClr val="tx2"/>
          </a:solidFill>
          <a:latin typeface="Georgia" pitchFamily="18" charset="0"/>
          <a:ea typeface="ＭＳ Ｐゴシック" pitchFamily="16" charset="-128"/>
        </a:defRPr>
      </a:lvl6pPr>
      <a:lvl7pPr marL="914400" algn="l" rtl="0" fontAlgn="base">
        <a:spcBef>
          <a:spcPct val="0"/>
        </a:spcBef>
        <a:spcAft>
          <a:spcPct val="0"/>
        </a:spcAft>
        <a:defRPr sz="3500">
          <a:solidFill>
            <a:schemeClr val="tx2"/>
          </a:solidFill>
          <a:latin typeface="Georgia" pitchFamily="18"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8"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8" charset="0"/>
          <a:ea typeface="ＭＳ Ｐゴシック" pitchFamily="1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ＭＳ Ｐゴシック"/>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cs typeface="ＭＳ Ｐゴシック"/>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cs typeface="ＭＳ Ｐゴシック"/>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cs typeface="ＭＳ Ｐゴシック"/>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cs typeface="ＭＳ Ｐゴシック"/>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oleObject" Target="../embeddings/oleObject2.bin"/><Relationship Id="rId4" Type="http://schemas.openxmlformats.org/officeDocument/2006/relationships/image" Target="../media/image22.wmf"/></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6.xml"/><Relationship Id="rId1" Type="http://schemas.openxmlformats.org/officeDocument/2006/relationships/tags" Target="../tags/tag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emf"/><Relationship Id="rId1" Type="http://schemas.openxmlformats.org/officeDocument/2006/relationships/slideLayout" Target="../slideLayouts/slideLayout52.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52.xml"/><Relationship Id="rId4" Type="http://schemas.openxmlformats.org/officeDocument/2006/relationships/image" Target="../media/image55.emf"/></Relationships>
</file>

<file path=ppt/slides/_rels/slide3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52.xml"/><Relationship Id="rId4" Type="http://schemas.openxmlformats.org/officeDocument/2006/relationships/image" Target="../media/image59.emf"/></Relationships>
</file>

<file path=ppt/slides/_rels/slide3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3"/>
          <p:cNvSpPr>
            <a:spLocks noGrp="1" noChangeArrowheads="1"/>
          </p:cNvSpPr>
          <p:nvPr>
            <p:ph type="ctrTitle"/>
          </p:nvPr>
        </p:nvSpPr>
        <p:spPr>
          <a:xfrm>
            <a:off x="304800" y="1847850"/>
            <a:ext cx="8496300" cy="1452563"/>
          </a:xfrm>
        </p:spPr>
        <p:txBody>
          <a:bodyPr/>
          <a:lstStyle/>
          <a:p>
            <a:pPr eaLnBrk="1" hangingPunct="1"/>
            <a:r>
              <a:rPr lang="en-US" sz="4000" dirty="0" smtClean="0"/>
              <a:t>Experimental Mechanics</a:t>
            </a:r>
            <a:br>
              <a:rPr lang="en-US" sz="4000" dirty="0" smtClean="0"/>
            </a:br>
            <a:r>
              <a:rPr lang="en-US" sz="4000" dirty="0" smtClean="0"/>
              <a:t>Digital Image Correlation</a:t>
            </a:r>
            <a:endParaRPr lang="en-GB" sz="4000" dirty="0" smtClean="0"/>
          </a:p>
        </p:txBody>
      </p:sp>
      <p:sp>
        <p:nvSpPr>
          <p:cNvPr id="7171" name="Text Box 25"/>
          <p:cNvSpPr txBox="1">
            <a:spLocks noChangeArrowheads="1"/>
          </p:cNvSpPr>
          <p:nvPr/>
        </p:nvSpPr>
        <p:spPr bwMode="auto">
          <a:xfrm>
            <a:off x="381000" y="5851525"/>
            <a:ext cx="8367713" cy="52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pPr algn="l">
              <a:lnSpc>
                <a:spcPts val="2400"/>
              </a:lnSpc>
            </a:pPr>
            <a:r>
              <a:rPr lang="en-GB" sz="2000" dirty="0" smtClean="0">
                <a:solidFill>
                  <a:srgbClr val="B2D5D5"/>
                </a:solidFill>
              </a:rPr>
              <a:t>Janice </a:t>
            </a:r>
            <a:r>
              <a:rPr lang="en-GB" sz="2000" dirty="0" err="1" smtClean="0">
                <a:solidFill>
                  <a:srgbClr val="B2D5D5"/>
                </a:solidFill>
              </a:rPr>
              <a:t>Dulieu</a:t>
            </a:r>
            <a:r>
              <a:rPr lang="en-GB" sz="2000" dirty="0" smtClean="0">
                <a:solidFill>
                  <a:srgbClr val="B2D5D5"/>
                </a:solidFill>
              </a:rPr>
              <a:t>-Barton </a:t>
            </a:r>
          </a:p>
          <a:p>
            <a:pPr algn="l">
              <a:lnSpc>
                <a:spcPts val="2400"/>
              </a:lnSpc>
            </a:pPr>
            <a:r>
              <a:rPr lang="en-GB" sz="2000" dirty="0" smtClean="0">
                <a:solidFill>
                  <a:srgbClr val="B2D5D5"/>
                </a:solidFill>
              </a:rPr>
              <a:t>janice@soton.ac.uk </a:t>
            </a:r>
            <a:endParaRPr lang="en-GB" sz="2000" dirty="0">
              <a:solidFill>
                <a:srgbClr val="B2D5D5"/>
              </a:solidFill>
            </a:endParaRPr>
          </a:p>
        </p:txBody>
      </p:sp>
      <p:pic>
        <p:nvPicPr>
          <p:cNvPr id="4" name="Picture 12" descr="V:\Vorlagen\Logos\Logo auf blau\Folienlogo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4451" y="5148263"/>
            <a:ext cx="2700337"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395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00" y="547832"/>
            <a:ext cx="8496300" cy="649288"/>
          </a:xfrm>
        </p:spPr>
        <p:txBody>
          <a:bodyPr/>
          <a:lstStyle/>
          <a:p>
            <a:r>
              <a:rPr lang="en-GB" dirty="0" smtClean="0"/>
              <a:t>Cells or facets and step size</a:t>
            </a:r>
            <a:endParaRPr lang="en-GB" dirty="0"/>
          </a:p>
        </p:txBody>
      </p:sp>
      <p:sp>
        <p:nvSpPr>
          <p:cNvPr id="4" name="Content Placeholder 3"/>
          <p:cNvSpPr>
            <a:spLocks noGrp="1"/>
          </p:cNvSpPr>
          <p:nvPr>
            <p:ph idx="1"/>
          </p:nvPr>
        </p:nvSpPr>
        <p:spPr>
          <a:xfrm>
            <a:off x="282287" y="3934691"/>
            <a:ext cx="8496300" cy="2586904"/>
          </a:xfrm>
        </p:spPr>
        <p:txBody>
          <a:bodyPr/>
          <a:lstStyle/>
          <a:p>
            <a:r>
              <a:rPr lang="en-GB" dirty="0" smtClean="0"/>
              <a:t>Larger cell size = less noise (more points to average over) but looses peak definition – smoothing effect</a:t>
            </a:r>
          </a:p>
          <a:p>
            <a:r>
              <a:rPr lang="en-GB" dirty="0" smtClean="0"/>
              <a:t>Smaller cell size better spatial resolution but more noise</a:t>
            </a:r>
          </a:p>
          <a:p>
            <a:r>
              <a:rPr lang="en-GB" dirty="0" smtClean="0"/>
              <a:t>Pay off between spatial and strain resolution </a:t>
            </a:r>
            <a:endParaRPr lang="en-GB" dirty="0"/>
          </a:p>
        </p:txBody>
      </p:sp>
      <p:sp>
        <p:nvSpPr>
          <p:cNvPr id="3" name="Slide Number Placeholder 2"/>
          <p:cNvSpPr>
            <a:spLocks noGrp="1"/>
          </p:cNvSpPr>
          <p:nvPr>
            <p:ph type="sldNum" sz="quarter" idx="11"/>
          </p:nvPr>
        </p:nvSpPr>
        <p:spPr/>
        <p:txBody>
          <a:bodyPr/>
          <a:lstStyle/>
          <a:p>
            <a:pPr>
              <a:defRPr/>
            </a:pPr>
            <a:fld id="{5BC41896-C5B4-408D-B4A6-FDA69B0D6AA5}" type="slidenum">
              <a:rPr lang="en-GB" smtClean="0">
                <a:solidFill>
                  <a:srgbClr val="323D43"/>
                </a:solidFill>
              </a:rPr>
              <a:pPr>
                <a:defRPr/>
              </a:pPr>
              <a:t>10</a:t>
            </a:fld>
            <a:endParaRPr lang="en-GB">
              <a:solidFill>
                <a:srgbClr val="323D43"/>
              </a:solidFill>
            </a:endParaRPr>
          </a:p>
        </p:txBody>
      </p:sp>
      <p:pic>
        <p:nvPicPr>
          <p:cNvPr id="2201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356"/>
          <a:stretch/>
        </p:blipFill>
        <p:spPr bwMode="auto">
          <a:xfrm>
            <a:off x="0" y="1316182"/>
            <a:ext cx="9385501" cy="277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970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Box 3"/>
          <p:cNvSpPr txBox="1">
            <a:spLocks noChangeArrowheads="1"/>
          </p:cNvSpPr>
          <p:nvPr/>
        </p:nvSpPr>
        <p:spPr bwMode="auto">
          <a:xfrm>
            <a:off x="1142999" y="4674611"/>
            <a:ext cx="70723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endParaRPr lang="en-GB" sz="2400" u="sng" dirty="0">
              <a:latin typeface="Calibri" pitchFamily="34" charset="0"/>
              <a:cs typeface="Arial" pitchFamily="34" charset="0"/>
            </a:endParaRPr>
          </a:p>
          <a:p>
            <a:pPr eaLnBrk="1" hangingPunct="1"/>
            <a:endParaRPr lang="en-GB" sz="1800" dirty="0">
              <a:latin typeface="Calibri" pitchFamily="34" charset="0"/>
              <a:cs typeface="Arial" pitchFamily="34" charset="0"/>
            </a:endParaRPr>
          </a:p>
          <a:p>
            <a:pPr algn="l" eaLnBrk="1" hangingPunct="1"/>
            <a:r>
              <a:rPr lang="en-GB" sz="2000" dirty="0">
                <a:latin typeface="Calibri" pitchFamily="34" charset="0"/>
                <a:cs typeface="Arial" pitchFamily="34" charset="0"/>
              </a:rPr>
              <a:t>Matching the recorded surface pattern within image sub-regions (or “facets”) between the reference condition and loaded condition </a:t>
            </a:r>
            <a:r>
              <a:rPr lang="en-GB" sz="2000" dirty="0" smtClean="0">
                <a:latin typeface="Calibri" pitchFamily="34" charset="0"/>
                <a:cs typeface="Arial" pitchFamily="34" charset="0"/>
              </a:rPr>
              <a:t>to </a:t>
            </a:r>
            <a:r>
              <a:rPr lang="en-GB" sz="2000" dirty="0">
                <a:latin typeface="Calibri" pitchFamily="34" charset="0"/>
                <a:cs typeface="Arial" pitchFamily="34" charset="0"/>
              </a:rPr>
              <a:t>determine a map of displacements.</a:t>
            </a:r>
          </a:p>
          <a:p>
            <a:pPr eaLnBrk="1" hangingPunct="1"/>
            <a:endParaRPr lang="en-GB" sz="1800" dirty="0">
              <a:latin typeface="Calibri" pitchFamily="34" charset="0"/>
              <a:cs typeface="Arial" pitchFamily="34" charset="0"/>
            </a:endParaRPr>
          </a:p>
        </p:txBody>
      </p:sp>
      <p:pic>
        <p:nvPicPr>
          <p:cNvPr id="165891" name="Picture 3" descr="pic2c.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75885"/>
            <a:ext cx="7215872" cy="35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Concept of correlation</a:t>
            </a:r>
            <a:endParaRPr lang="en-GB" dirty="0"/>
          </a:p>
        </p:txBody>
      </p:sp>
    </p:spTree>
    <p:extLst>
      <p:ext uri="{BB962C8B-B14F-4D97-AF65-F5344CB8AC3E}">
        <p14:creationId xmlns:p14="http://schemas.microsoft.com/office/powerpoint/2010/main" val="3586550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66" y="312305"/>
            <a:ext cx="8496300" cy="649288"/>
          </a:xfrm>
        </p:spPr>
        <p:txBody>
          <a:bodyPr/>
          <a:lstStyle/>
          <a:p>
            <a:r>
              <a:rPr lang="en-GB" dirty="0" smtClean="0"/>
              <a:t>Correlation </a:t>
            </a:r>
            <a:endParaRPr lang="en-GB" dirty="0"/>
          </a:p>
        </p:txBody>
      </p:sp>
      <p:sp>
        <p:nvSpPr>
          <p:cNvPr id="3" name="Slide Number Placeholder 2"/>
          <p:cNvSpPr>
            <a:spLocks noGrp="1"/>
          </p:cNvSpPr>
          <p:nvPr>
            <p:ph type="sldNum" sz="quarter" idx="11"/>
          </p:nvPr>
        </p:nvSpPr>
        <p:spPr/>
        <p:txBody>
          <a:bodyPr/>
          <a:lstStyle/>
          <a:p>
            <a:pPr>
              <a:defRPr/>
            </a:pPr>
            <a:fld id="{5BC41896-C5B4-408D-B4A6-FDA69B0D6AA5}" type="slidenum">
              <a:rPr lang="en-GB" smtClean="0">
                <a:solidFill>
                  <a:srgbClr val="323D43"/>
                </a:solidFill>
              </a:rPr>
              <a:pPr>
                <a:defRPr/>
              </a:pPr>
              <a:t>12</a:t>
            </a:fld>
            <a:endParaRPr lang="en-GB">
              <a:solidFill>
                <a:srgbClr val="323D43"/>
              </a:solidFill>
            </a:endParaRPr>
          </a:p>
        </p:txBody>
      </p:sp>
      <p:pic>
        <p:nvPicPr>
          <p:cNvPr id="223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5194"/>
            <a:ext cx="8797166" cy="305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1673" y="3831875"/>
            <a:ext cx="8756071" cy="2554545"/>
          </a:xfrm>
          <a:prstGeom prst="rect">
            <a:avLst/>
          </a:prstGeom>
        </p:spPr>
        <p:txBody>
          <a:bodyPr wrap="square">
            <a:spAutoFit/>
          </a:bodyPr>
          <a:lstStyle/>
          <a:p>
            <a:pPr algn="just">
              <a:spcAft>
                <a:spcPts val="0"/>
              </a:spcAft>
            </a:pPr>
            <a:r>
              <a:rPr lang="en-GB" b="1" i="1" dirty="0">
                <a:latin typeface="Times New Roman"/>
                <a:ea typeface="Times New Roman"/>
              </a:rPr>
              <a:t>Cross-correlation</a:t>
            </a:r>
            <a:r>
              <a:rPr lang="en-GB" dirty="0">
                <a:latin typeface="Times New Roman"/>
                <a:ea typeface="Times New Roman"/>
              </a:rPr>
              <a:t>: This generally requires quite large interrogation cells and is sensitive to lighting fluctuations, pattern type and image noise.</a:t>
            </a:r>
          </a:p>
          <a:p>
            <a:pPr algn="just">
              <a:spcAft>
                <a:spcPts val="0"/>
              </a:spcAft>
            </a:pPr>
            <a:r>
              <a:rPr lang="en-GB" b="1" i="1" dirty="0">
                <a:latin typeface="Times New Roman"/>
                <a:ea typeface="Times New Roman"/>
              </a:rPr>
              <a:t>Cross-correlation in the Fourier domain</a:t>
            </a:r>
            <a:r>
              <a:rPr lang="en-GB" dirty="0">
                <a:latin typeface="Times New Roman"/>
                <a:ea typeface="Times New Roman"/>
              </a:rPr>
              <a:t>: Also requires large interrogation cells but is </a:t>
            </a:r>
            <a:r>
              <a:rPr lang="en-GB" dirty="0" smtClean="0">
                <a:latin typeface="Times New Roman"/>
                <a:ea typeface="Times New Roman"/>
              </a:rPr>
              <a:t>less sensitive </a:t>
            </a:r>
            <a:r>
              <a:rPr lang="en-GB" dirty="0">
                <a:latin typeface="Times New Roman"/>
                <a:ea typeface="Times New Roman"/>
              </a:rPr>
              <a:t>to lighting fluctuations, pattern type and image noise.</a:t>
            </a:r>
            <a:r>
              <a:rPr lang="en-GB" b="1" dirty="0">
                <a:latin typeface="Times New Roman"/>
                <a:ea typeface="Times New Roman"/>
              </a:rPr>
              <a:t> </a:t>
            </a:r>
            <a:endParaRPr lang="en-GB" dirty="0">
              <a:latin typeface="Times New Roman"/>
              <a:ea typeface="Times New Roman"/>
            </a:endParaRPr>
          </a:p>
          <a:p>
            <a:pPr algn="just">
              <a:spcAft>
                <a:spcPts val="0"/>
              </a:spcAft>
            </a:pPr>
            <a:r>
              <a:rPr lang="en-GB" b="1" i="1" dirty="0" err="1">
                <a:latin typeface="Times New Roman"/>
                <a:ea typeface="Times New Roman"/>
              </a:rPr>
              <a:t>Variational</a:t>
            </a:r>
            <a:r>
              <a:rPr lang="en-GB" b="1" i="1" dirty="0">
                <a:latin typeface="Times New Roman"/>
                <a:ea typeface="Times New Roman"/>
              </a:rPr>
              <a:t> (Sum of Squared Differences)</a:t>
            </a:r>
            <a:r>
              <a:rPr lang="en-GB" dirty="0">
                <a:latin typeface="Times New Roman"/>
                <a:ea typeface="Times New Roman"/>
              </a:rPr>
              <a:t>:  Can use smaller interrogation cell sizes and provides a rapid calculation, however is sensitive to lighting fluctuations and pattern type but insensitive to image noise</a:t>
            </a:r>
            <a:r>
              <a:rPr lang="en-GB" dirty="0" smtClean="0">
                <a:latin typeface="Times New Roman"/>
                <a:ea typeface="Times New Roman"/>
              </a:rPr>
              <a:t>.</a:t>
            </a:r>
          </a:p>
          <a:p>
            <a:pPr algn="just">
              <a:spcAft>
                <a:spcPts val="0"/>
              </a:spcAft>
            </a:pPr>
            <a:endParaRPr lang="en-GB" dirty="0">
              <a:latin typeface="Times New Roman"/>
              <a:ea typeface="Times New Roman"/>
            </a:endParaRPr>
          </a:p>
          <a:p>
            <a:pPr algn="just">
              <a:spcAft>
                <a:spcPts val="0"/>
              </a:spcAft>
            </a:pPr>
            <a:r>
              <a:rPr lang="en-GB" dirty="0" smtClean="0"/>
              <a:t>The SSD method </a:t>
            </a:r>
            <a:r>
              <a:rPr lang="en-GB" dirty="0"/>
              <a:t>computes the position of the deformed subset to the nearest pixel accuracy by minimising the result of the following function:</a:t>
            </a:r>
          </a:p>
          <a:p>
            <a:pPr algn="just">
              <a:spcAft>
                <a:spcPts val="0"/>
              </a:spcAft>
            </a:pPr>
            <a:endParaRPr lang="en-GB" dirty="0">
              <a:effectLst/>
              <a:latin typeface="Times New Roman"/>
              <a:ea typeface="Times New Roman"/>
            </a:endParaRPr>
          </a:p>
        </p:txBody>
      </p:sp>
      <p:pic>
        <p:nvPicPr>
          <p:cNvPr id="223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135" y="6068294"/>
            <a:ext cx="3440668" cy="723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26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323850" y="353869"/>
            <a:ext cx="8496300" cy="649288"/>
          </a:xfrm>
        </p:spPr>
        <p:txBody>
          <a:bodyPr/>
          <a:lstStyle/>
          <a:p>
            <a:pPr marL="838200" indent="-838200"/>
            <a:r>
              <a:rPr lang="en-GB" sz="4000" dirty="0" smtClean="0"/>
              <a:t>Strain </a:t>
            </a:r>
            <a:r>
              <a:rPr lang="en-GB" sz="4000" dirty="0"/>
              <a:t>calculation</a:t>
            </a:r>
            <a:r>
              <a:rPr lang="en-GB" sz="4000" b="1" dirty="0"/>
              <a:t/>
            </a:r>
            <a:br>
              <a:rPr lang="en-GB" sz="4000" b="1" dirty="0"/>
            </a:br>
            <a:endParaRPr lang="en-US" sz="4000" b="1" dirty="0"/>
          </a:p>
        </p:txBody>
      </p:sp>
      <p:sp>
        <p:nvSpPr>
          <p:cNvPr id="162819" name="Rectangle 3"/>
          <p:cNvSpPr>
            <a:spLocks noGrp="1" noChangeArrowheads="1"/>
          </p:cNvSpPr>
          <p:nvPr>
            <p:ph type="body" idx="1"/>
          </p:nvPr>
        </p:nvSpPr>
        <p:spPr>
          <a:xfrm>
            <a:off x="395288" y="3357563"/>
            <a:ext cx="8569325" cy="4114800"/>
          </a:xfrm>
        </p:spPr>
        <p:txBody>
          <a:bodyPr/>
          <a:lstStyle/>
          <a:p>
            <a:r>
              <a:rPr lang="en-GB" sz="2000" i="1" dirty="0"/>
              <a:t>du</a:t>
            </a:r>
            <a:r>
              <a:rPr lang="en-GB" sz="2000" dirty="0"/>
              <a:t> and </a:t>
            </a:r>
            <a:r>
              <a:rPr lang="en-GB" sz="2000" i="1" dirty="0"/>
              <a:t>dv</a:t>
            </a:r>
            <a:r>
              <a:rPr lang="en-GB" sz="2000" dirty="0"/>
              <a:t> obtained by iterating across the displacement vector field and computing the differences between the x-components and y-components of every two adjacent vectors. </a:t>
            </a:r>
          </a:p>
          <a:p>
            <a:r>
              <a:rPr lang="en-GB" sz="2000" dirty="0"/>
              <a:t>The parameters </a:t>
            </a:r>
            <a:r>
              <a:rPr lang="en-GB" sz="2000" i="1" dirty="0"/>
              <a:t>dx</a:t>
            </a:r>
            <a:r>
              <a:rPr lang="en-GB" sz="2000" dirty="0"/>
              <a:t> and </a:t>
            </a:r>
            <a:r>
              <a:rPr lang="en-GB" sz="2000" i="1" dirty="0" err="1"/>
              <a:t>dy</a:t>
            </a:r>
            <a:r>
              <a:rPr lang="en-GB" sz="2000" dirty="0"/>
              <a:t> correspond to the distance between the centres of each adjacent interrogation </a:t>
            </a:r>
            <a:r>
              <a:rPr lang="en-GB" sz="2000" dirty="0" smtClean="0"/>
              <a:t>cells. In </a:t>
            </a:r>
            <a:r>
              <a:rPr lang="en-GB" sz="2000" dirty="0"/>
              <a:t>the </a:t>
            </a:r>
            <a:r>
              <a:rPr lang="en-GB" sz="2000" dirty="0" err="1"/>
              <a:t>DaVis</a:t>
            </a:r>
            <a:r>
              <a:rPr lang="en-GB" sz="2000" dirty="0"/>
              <a:t> </a:t>
            </a:r>
            <a:r>
              <a:rPr lang="en-GB" sz="2000" dirty="0" smtClean="0"/>
              <a:t>software</a:t>
            </a:r>
            <a:r>
              <a:rPr lang="en-GB" sz="2000" dirty="0"/>
              <a:t>, a central difference algorithm is used to compute the strain </a:t>
            </a:r>
            <a:r>
              <a:rPr lang="en-GB" sz="2000" dirty="0" smtClean="0"/>
              <a:t>values</a:t>
            </a:r>
            <a:endParaRPr lang="en-GB" sz="2000" dirty="0"/>
          </a:p>
        </p:txBody>
      </p:sp>
      <p:sp>
        <p:nvSpPr>
          <p:cNvPr id="162821" name="Rectangle 5"/>
          <p:cNvSpPr>
            <a:spLocks noChangeArrowheads="1"/>
          </p:cNvSpPr>
          <p:nvPr/>
        </p:nvSpPr>
        <p:spPr bwMode="auto">
          <a:xfrm>
            <a:off x="0" y="2781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162820" name="Object 4"/>
          <p:cNvGraphicFramePr>
            <a:graphicFrameLocks noChangeAspect="1"/>
          </p:cNvGraphicFramePr>
          <p:nvPr>
            <p:extLst>
              <p:ext uri="{D42A27DB-BD31-4B8C-83A1-F6EECF244321}">
                <p14:modId xmlns:p14="http://schemas.microsoft.com/office/powerpoint/2010/main" val="4197660697"/>
              </p:ext>
            </p:extLst>
          </p:nvPr>
        </p:nvGraphicFramePr>
        <p:xfrm>
          <a:off x="3654425" y="1187450"/>
          <a:ext cx="1309688" cy="2035175"/>
        </p:xfrm>
        <a:graphic>
          <a:graphicData uri="http://schemas.openxmlformats.org/presentationml/2006/ole">
            <mc:AlternateContent xmlns:mc="http://schemas.openxmlformats.org/markup-compatibility/2006">
              <mc:Choice xmlns:v="urn:schemas-microsoft-com:vml" Requires="v">
                <p:oleObj spid="_x0000_s226335" name="Equation" r:id="rId3" imgW="863280" imgH="1282680" progId="Equation.DSMT4">
                  <p:embed/>
                </p:oleObj>
              </mc:Choice>
              <mc:Fallback>
                <p:oleObj name="Equation" r:id="rId3" imgW="863280" imgH="1282680" progId="Equation.DSMT4">
                  <p:embed/>
                  <p:pic>
                    <p:nvPicPr>
                      <p:cNvPr id="0" name=""/>
                      <p:cNvPicPr>
                        <a:picLocks noChangeAspect="1" noChangeArrowheads="1"/>
                      </p:cNvPicPr>
                      <p:nvPr/>
                    </p:nvPicPr>
                    <p:blipFill>
                      <a:blip r:embed="rId4"/>
                      <a:srcRect/>
                      <a:stretch>
                        <a:fillRect/>
                      </a:stretch>
                    </p:blipFill>
                    <p:spPr bwMode="auto">
                      <a:xfrm>
                        <a:off x="3654425" y="1187450"/>
                        <a:ext cx="1309688" cy="203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3658303674"/>
              </p:ext>
            </p:extLst>
          </p:nvPr>
        </p:nvGraphicFramePr>
        <p:xfrm>
          <a:off x="1179512" y="5667809"/>
          <a:ext cx="6259513" cy="665162"/>
        </p:xfrm>
        <a:graphic>
          <a:graphicData uri="http://schemas.openxmlformats.org/presentationml/2006/ole">
            <mc:AlternateContent xmlns:mc="http://schemas.openxmlformats.org/markup-compatibility/2006">
              <mc:Choice xmlns:v="urn:schemas-microsoft-com:vml" Requires="v">
                <p:oleObj spid="_x0000_s226336" name="Equation" r:id="rId5" imgW="4127400" imgH="419040" progId="Equation.DSMT4">
                  <p:embed/>
                </p:oleObj>
              </mc:Choice>
              <mc:Fallback>
                <p:oleObj name="Equation" r:id="rId5" imgW="4127400" imgH="419040" progId="Equation.DSMT4">
                  <p:embed/>
                  <p:pic>
                    <p:nvPicPr>
                      <p:cNvPr id="0" name=""/>
                      <p:cNvPicPr>
                        <a:picLocks noChangeAspect="1" noChangeArrowheads="1"/>
                      </p:cNvPicPr>
                      <p:nvPr/>
                    </p:nvPicPr>
                    <p:blipFill>
                      <a:blip r:embed="rId6"/>
                      <a:srcRect/>
                      <a:stretch>
                        <a:fillRect/>
                      </a:stretch>
                    </p:blipFill>
                    <p:spPr bwMode="auto">
                      <a:xfrm>
                        <a:off x="1179512" y="5667809"/>
                        <a:ext cx="6259513" cy="665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44253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t>
            </a:r>
            <a:r>
              <a:rPr lang="en-GB" dirty="0" smtClean="0"/>
              <a:t>orrelation </a:t>
            </a:r>
            <a:r>
              <a:rPr lang="en-GB" dirty="0"/>
              <a:t>values across a 150 x 150 pixel search area </a:t>
            </a:r>
          </a:p>
        </p:txBody>
      </p:sp>
      <p:sp>
        <p:nvSpPr>
          <p:cNvPr id="3" name="Slide Number Placeholder 2"/>
          <p:cNvSpPr>
            <a:spLocks noGrp="1"/>
          </p:cNvSpPr>
          <p:nvPr>
            <p:ph type="sldNum" sz="quarter" idx="11"/>
          </p:nvPr>
        </p:nvSpPr>
        <p:spPr/>
        <p:txBody>
          <a:bodyPr/>
          <a:lstStyle/>
          <a:p>
            <a:pPr>
              <a:defRPr/>
            </a:pPr>
            <a:fld id="{5BC41896-C5B4-408D-B4A6-FDA69B0D6AA5}" type="slidenum">
              <a:rPr lang="en-GB" smtClean="0">
                <a:solidFill>
                  <a:srgbClr val="323D43"/>
                </a:solidFill>
              </a:rPr>
              <a:pPr>
                <a:defRPr/>
              </a:pPr>
              <a:t>14</a:t>
            </a:fld>
            <a:endParaRPr lang="en-GB">
              <a:solidFill>
                <a:srgbClr val="323D43"/>
              </a:solidFill>
            </a:endParaRPr>
          </a:p>
        </p:txBody>
      </p:sp>
      <p:pic>
        <p:nvPicPr>
          <p:cNvPr id="225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036" y="2147456"/>
            <a:ext cx="6668964" cy="34082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6687" y="5770556"/>
            <a:ext cx="8160327" cy="707886"/>
          </a:xfrm>
          <a:prstGeom prst="rect">
            <a:avLst/>
          </a:prstGeom>
        </p:spPr>
        <p:txBody>
          <a:bodyPr wrap="square">
            <a:spAutoFit/>
          </a:bodyPr>
          <a:lstStyle/>
          <a:p>
            <a:pPr algn="l"/>
            <a:r>
              <a:rPr lang="en-GB" sz="2000" dirty="0"/>
              <a:t>In cases where the subset has a low uniqueness, multiple maximum points may occur, increasing the chances of </a:t>
            </a:r>
            <a:r>
              <a:rPr lang="en-GB" sz="2000" dirty="0" err="1"/>
              <a:t>decorrelation</a:t>
            </a:r>
            <a:r>
              <a:rPr lang="en-GB" sz="2000" dirty="0"/>
              <a:t>.</a:t>
            </a:r>
          </a:p>
        </p:txBody>
      </p:sp>
    </p:spTree>
    <p:extLst>
      <p:ext uri="{BB962C8B-B14F-4D97-AF65-F5344CB8AC3E}">
        <p14:creationId xmlns:p14="http://schemas.microsoft.com/office/powerpoint/2010/main" val="3466045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a:xfrm>
            <a:off x="240722" y="215323"/>
            <a:ext cx="8496300" cy="649288"/>
          </a:xfrm>
        </p:spPr>
        <p:txBody>
          <a:bodyPr/>
          <a:lstStyle/>
          <a:p>
            <a:r>
              <a:rPr lang="de-DE" dirty="0" smtClean="0">
                <a:solidFill>
                  <a:schemeClr val="tx1"/>
                </a:solidFill>
              </a:rPr>
              <a:t>Optimising the </a:t>
            </a:r>
            <a:r>
              <a:rPr lang="de-DE" dirty="0" err="1" smtClean="0">
                <a:solidFill>
                  <a:schemeClr val="tx1"/>
                </a:solidFill>
              </a:rPr>
              <a:t>matching</a:t>
            </a:r>
            <a:r>
              <a:rPr lang="de-DE" dirty="0" smtClean="0">
                <a:solidFill>
                  <a:schemeClr val="tx1"/>
                </a:solidFill>
              </a:rPr>
              <a:t> </a:t>
            </a:r>
            <a:br>
              <a:rPr lang="de-DE" dirty="0" smtClean="0">
                <a:solidFill>
                  <a:schemeClr val="tx1"/>
                </a:solidFill>
              </a:rPr>
            </a:br>
            <a:r>
              <a:rPr lang="de-DE" dirty="0" err="1" smtClean="0">
                <a:solidFill>
                  <a:schemeClr val="tx1"/>
                </a:solidFill>
              </a:rPr>
              <a:t>algorithm</a:t>
            </a:r>
            <a:endParaRPr lang="en-GB" dirty="0">
              <a:solidFill>
                <a:schemeClr val="tx1"/>
              </a:solidFill>
            </a:endParaRPr>
          </a:p>
        </p:txBody>
      </p:sp>
      <p:sp>
        <p:nvSpPr>
          <p:cNvPr id="3" name="Content Placeholder 2"/>
          <p:cNvSpPr>
            <a:spLocks noGrp="1"/>
          </p:cNvSpPr>
          <p:nvPr>
            <p:ph idx="1"/>
          </p:nvPr>
        </p:nvSpPr>
        <p:spPr/>
        <p:txBody>
          <a:bodyPr/>
          <a:lstStyle/>
          <a:p>
            <a:pPr eaLnBrk="1" fontAlgn="auto" hangingPunct="1">
              <a:spcBef>
                <a:spcPts val="0"/>
              </a:spcBef>
              <a:spcAft>
                <a:spcPts val="0"/>
              </a:spcAft>
              <a:buFont typeface="Arial" pitchFamily="34" charset="0"/>
              <a:buChar char="•"/>
            </a:pPr>
            <a:r>
              <a:rPr lang="en-GB" dirty="0">
                <a:solidFill>
                  <a:prstClr val="black"/>
                </a:solidFill>
                <a:latin typeface="Swis721 Cn BT"/>
              </a:rPr>
              <a:t>The pattern is matched best where the differences are minimised, this provides the displacement for that subset</a:t>
            </a:r>
          </a:p>
          <a:p>
            <a:pPr eaLnBrk="1" fontAlgn="auto" hangingPunct="1">
              <a:spcBef>
                <a:spcPts val="0"/>
              </a:spcBef>
              <a:spcAft>
                <a:spcPts val="0"/>
              </a:spcAft>
              <a:buFont typeface="Arial" pitchFamily="34" charset="0"/>
              <a:buChar char="•"/>
            </a:pPr>
            <a:endParaRPr lang="en-GB" dirty="0">
              <a:solidFill>
                <a:prstClr val="black"/>
              </a:solidFill>
              <a:latin typeface="Swis721 Cn BT"/>
            </a:endParaRPr>
          </a:p>
          <a:p>
            <a:pPr eaLnBrk="1" fontAlgn="auto" hangingPunct="1">
              <a:spcBef>
                <a:spcPts val="0"/>
              </a:spcBef>
              <a:spcAft>
                <a:spcPts val="0"/>
              </a:spcAft>
              <a:buFont typeface="Arial" pitchFamily="34" charset="0"/>
              <a:buChar char="•"/>
            </a:pPr>
            <a:r>
              <a:rPr lang="en-GB" dirty="0" smtClean="0">
                <a:solidFill>
                  <a:prstClr val="black"/>
                </a:solidFill>
                <a:latin typeface="Swis721 Cn BT"/>
              </a:rPr>
              <a:t>What </a:t>
            </a:r>
            <a:r>
              <a:rPr lang="en-GB" dirty="0">
                <a:solidFill>
                  <a:prstClr val="black"/>
                </a:solidFill>
                <a:latin typeface="Swis721 Cn BT"/>
              </a:rPr>
              <a:t>mathematical function is used to match patterns within subsets?</a:t>
            </a:r>
          </a:p>
          <a:p>
            <a:pPr eaLnBrk="1" fontAlgn="auto" hangingPunct="1">
              <a:spcBef>
                <a:spcPts val="0"/>
              </a:spcBef>
              <a:spcAft>
                <a:spcPts val="0"/>
              </a:spcAft>
              <a:buFont typeface="Arial" pitchFamily="34" charset="0"/>
              <a:buChar char="•"/>
            </a:pPr>
            <a:endParaRPr lang="en-GB" dirty="0">
              <a:solidFill>
                <a:prstClr val="black"/>
              </a:solidFill>
              <a:latin typeface="Swis721 Cn BT"/>
            </a:endParaRPr>
          </a:p>
          <a:p>
            <a:pPr eaLnBrk="1" fontAlgn="auto" hangingPunct="1">
              <a:spcBef>
                <a:spcPts val="0"/>
              </a:spcBef>
              <a:spcAft>
                <a:spcPts val="0"/>
              </a:spcAft>
              <a:buFont typeface="Arial" pitchFamily="34" charset="0"/>
              <a:buChar char="•"/>
            </a:pPr>
            <a:r>
              <a:rPr lang="en-GB" dirty="0">
                <a:solidFill>
                  <a:prstClr val="black"/>
                </a:solidFill>
                <a:latin typeface="Swis721 Cn BT"/>
              </a:rPr>
              <a:t> How </a:t>
            </a:r>
            <a:r>
              <a:rPr lang="en-GB" dirty="0" smtClean="0">
                <a:solidFill>
                  <a:prstClr val="black"/>
                </a:solidFill>
                <a:latin typeface="Swis721 Cn BT"/>
              </a:rPr>
              <a:t>is rotation </a:t>
            </a:r>
            <a:r>
              <a:rPr lang="en-GB" dirty="0">
                <a:solidFill>
                  <a:prstClr val="black"/>
                </a:solidFill>
                <a:latin typeface="Swis721 Cn BT"/>
              </a:rPr>
              <a:t>and shear across </a:t>
            </a:r>
            <a:r>
              <a:rPr lang="en-GB" dirty="0" smtClean="0">
                <a:solidFill>
                  <a:prstClr val="black"/>
                </a:solidFill>
                <a:latin typeface="Swis721 Cn BT"/>
              </a:rPr>
              <a:t>subsets dealt with</a:t>
            </a:r>
            <a:endParaRPr lang="en-GB" dirty="0">
              <a:solidFill>
                <a:prstClr val="black"/>
              </a:solidFill>
              <a:latin typeface="Swis721 Cn BT"/>
            </a:endParaRPr>
          </a:p>
          <a:p>
            <a:pPr eaLnBrk="1" fontAlgn="auto" hangingPunct="1">
              <a:spcBef>
                <a:spcPts val="0"/>
              </a:spcBef>
              <a:spcAft>
                <a:spcPts val="0"/>
              </a:spcAft>
              <a:buFont typeface="Arial" pitchFamily="34" charset="0"/>
              <a:buChar char="•"/>
            </a:pPr>
            <a:endParaRPr lang="en-GB" dirty="0">
              <a:solidFill>
                <a:prstClr val="black"/>
              </a:solidFill>
              <a:latin typeface="Swis721 Cn BT"/>
            </a:endParaRPr>
          </a:p>
          <a:p>
            <a:pPr eaLnBrk="1" fontAlgn="auto" hangingPunct="1">
              <a:spcBef>
                <a:spcPts val="0"/>
              </a:spcBef>
              <a:spcAft>
                <a:spcPts val="0"/>
              </a:spcAft>
              <a:buFont typeface="Arial" pitchFamily="34" charset="0"/>
              <a:buChar char="•"/>
            </a:pPr>
            <a:r>
              <a:rPr lang="en-GB" dirty="0" smtClean="0">
                <a:solidFill>
                  <a:prstClr val="black"/>
                </a:solidFill>
                <a:latin typeface="Swis721 Cn BT"/>
              </a:rPr>
              <a:t>Achieving </a:t>
            </a:r>
            <a:r>
              <a:rPr lang="en-GB" dirty="0">
                <a:solidFill>
                  <a:prstClr val="black"/>
                </a:solidFill>
                <a:latin typeface="Swis721 Cn BT"/>
              </a:rPr>
              <a:t>sub-pixel precision and necessity for image interpolation</a:t>
            </a:r>
          </a:p>
          <a:p>
            <a:endParaRPr lang="en-GB" dirty="0"/>
          </a:p>
        </p:txBody>
      </p:sp>
    </p:spTree>
    <p:extLst>
      <p:ext uri="{BB962C8B-B14F-4D97-AF65-F5344CB8AC3E}">
        <p14:creationId xmlns:p14="http://schemas.microsoft.com/office/powerpoint/2010/main" val="2416589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939601" y="872816"/>
            <a:ext cx="3052762" cy="400110"/>
          </a:xfrm>
          <a:prstGeom prst="rect">
            <a:avLst/>
          </a:prstGeom>
          <a:noFill/>
          <a:ln w="9525">
            <a:noFill/>
            <a:miter lim="800000"/>
            <a:headEnd/>
            <a:tailEnd/>
          </a:ln>
          <a:effectLst/>
        </p:spPr>
        <p:txBody>
          <a:bodyPr wrap="square">
            <a:spAutoFit/>
          </a:bodyPr>
          <a:lstStyle/>
          <a:p>
            <a:pPr fontAlgn="auto">
              <a:spcBef>
                <a:spcPct val="50000"/>
              </a:spcBef>
              <a:spcAft>
                <a:spcPts val="0"/>
              </a:spcAft>
            </a:pPr>
            <a:r>
              <a:rPr lang="de-DE" sz="2000" b="1" dirty="0">
                <a:solidFill>
                  <a:prstClr val="black"/>
                </a:solidFill>
                <a:latin typeface="Swis721 Cn BT"/>
              </a:rPr>
              <a:t>Surface pattern image</a:t>
            </a:r>
          </a:p>
        </p:txBody>
      </p:sp>
      <p:sp>
        <p:nvSpPr>
          <p:cNvPr id="67588" name="Text Box 4"/>
          <p:cNvSpPr txBox="1">
            <a:spLocks noChangeArrowheads="1"/>
          </p:cNvSpPr>
          <p:nvPr/>
        </p:nvSpPr>
        <p:spPr bwMode="auto">
          <a:xfrm>
            <a:off x="5122912" y="876051"/>
            <a:ext cx="2286000" cy="396875"/>
          </a:xfrm>
          <a:prstGeom prst="rect">
            <a:avLst/>
          </a:prstGeom>
          <a:noFill/>
          <a:ln w="9525">
            <a:noFill/>
            <a:miter lim="800000"/>
            <a:headEnd/>
            <a:tailEnd/>
          </a:ln>
          <a:effectLst/>
        </p:spPr>
        <p:txBody>
          <a:bodyPr>
            <a:spAutoFit/>
          </a:bodyPr>
          <a:lstStyle/>
          <a:p>
            <a:pPr fontAlgn="auto">
              <a:spcBef>
                <a:spcPct val="50000"/>
              </a:spcBef>
              <a:spcAft>
                <a:spcPts val="0"/>
              </a:spcAft>
            </a:pPr>
            <a:r>
              <a:rPr lang="de-DE" sz="2000" b="1" dirty="0">
                <a:solidFill>
                  <a:prstClr val="black"/>
                </a:solidFill>
                <a:latin typeface="Swis721 Cn BT"/>
              </a:rPr>
              <a:t>Correlation plane</a:t>
            </a:r>
          </a:p>
        </p:txBody>
      </p:sp>
      <p:grpSp>
        <p:nvGrpSpPr>
          <p:cNvPr id="3" name="Group 2"/>
          <p:cNvGrpSpPr/>
          <p:nvPr/>
        </p:nvGrpSpPr>
        <p:grpSpPr>
          <a:xfrm>
            <a:off x="1063824" y="1158626"/>
            <a:ext cx="6192688" cy="2664296"/>
            <a:chOff x="1763688" y="1196752"/>
            <a:chExt cx="6192688" cy="2664296"/>
          </a:xfrm>
        </p:grpSpPr>
        <p:pic>
          <p:nvPicPr>
            <p:cNvPr id="41" name="Picture 2" descr="C:\Users\DH\My Working Docs\Strain\images\RefIncGrid.PNG"/>
            <p:cNvPicPr>
              <a:picLocks noChangeAspect="1" noChangeArrowheads="1"/>
            </p:cNvPicPr>
            <p:nvPr/>
          </p:nvPicPr>
          <p:blipFill>
            <a:blip r:embed="rId2" cstate="print">
              <a:lum bright="43000" contrast="-62000"/>
            </a:blip>
            <a:srcRect l="34554" t="34873" r="36883" b="49484"/>
            <a:stretch>
              <a:fillRect/>
            </a:stretch>
          </p:blipFill>
          <p:spPr bwMode="auto">
            <a:xfrm>
              <a:off x="1763688" y="1268760"/>
              <a:ext cx="2808312" cy="2592288"/>
            </a:xfrm>
            <a:prstGeom prst="rect">
              <a:avLst/>
            </a:prstGeom>
            <a:noFill/>
          </p:spPr>
        </p:pic>
        <p:sp>
          <p:nvSpPr>
            <p:cNvPr id="67603" name="Rectangle 19"/>
            <p:cNvSpPr>
              <a:spLocks noChangeArrowheads="1"/>
            </p:cNvSpPr>
            <p:nvPr/>
          </p:nvSpPr>
          <p:spPr bwMode="auto">
            <a:xfrm>
              <a:off x="2099046" y="1500174"/>
              <a:ext cx="2133600" cy="2133600"/>
            </a:xfrm>
            <a:prstGeom prst="rect">
              <a:avLst/>
            </a:prstGeom>
            <a:noFill/>
            <a:ln w="9525">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4" name="Oval 20"/>
            <p:cNvSpPr>
              <a:spLocks noChangeArrowheads="1"/>
            </p:cNvSpPr>
            <p:nvPr/>
          </p:nvSpPr>
          <p:spPr bwMode="auto">
            <a:xfrm>
              <a:off x="2708646" y="15763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5" name="Oval 21"/>
            <p:cNvSpPr>
              <a:spLocks noChangeArrowheads="1"/>
            </p:cNvSpPr>
            <p:nvPr/>
          </p:nvSpPr>
          <p:spPr bwMode="auto">
            <a:xfrm>
              <a:off x="2937246" y="21859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6" name="Oval 22"/>
            <p:cNvSpPr>
              <a:spLocks noChangeArrowheads="1"/>
            </p:cNvSpPr>
            <p:nvPr/>
          </p:nvSpPr>
          <p:spPr bwMode="auto">
            <a:xfrm>
              <a:off x="3394446" y="15763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7" name="Oval 23"/>
            <p:cNvSpPr>
              <a:spLocks noChangeArrowheads="1"/>
            </p:cNvSpPr>
            <p:nvPr/>
          </p:nvSpPr>
          <p:spPr bwMode="auto">
            <a:xfrm>
              <a:off x="3775446" y="17287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8" name="Oval 24"/>
            <p:cNvSpPr>
              <a:spLocks noChangeArrowheads="1"/>
            </p:cNvSpPr>
            <p:nvPr/>
          </p:nvSpPr>
          <p:spPr bwMode="auto">
            <a:xfrm>
              <a:off x="3546846" y="26431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9" name="Oval 25"/>
            <p:cNvSpPr>
              <a:spLocks noChangeArrowheads="1"/>
            </p:cNvSpPr>
            <p:nvPr/>
          </p:nvSpPr>
          <p:spPr bwMode="auto">
            <a:xfrm>
              <a:off x="3927846" y="27955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0" name="Oval 26"/>
            <p:cNvSpPr>
              <a:spLocks noChangeArrowheads="1"/>
            </p:cNvSpPr>
            <p:nvPr/>
          </p:nvSpPr>
          <p:spPr bwMode="auto">
            <a:xfrm>
              <a:off x="2480046" y="24907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1" name="Oval 27"/>
            <p:cNvSpPr>
              <a:spLocks noChangeArrowheads="1"/>
            </p:cNvSpPr>
            <p:nvPr/>
          </p:nvSpPr>
          <p:spPr bwMode="auto">
            <a:xfrm>
              <a:off x="2403846" y="31003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2" name="Oval 28"/>
            <p:cNvSpPr>
              <a:spLocks noChangeArrowheads="1"/>
            </p:cNvSpPr>
            <p:nvPr/>
          </p:nvSpPr>
          <p:spPr bwMode="auto">
            <a:xfrm>
              <a:off x="3623046" y="32527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3" name="Line 29"/>
            <p:cNvSpPr>
              <a:spLocks noChangeShapeType="1"/>
            </p:cNvSpPr>
            <p:nvPr/>
          </p:nvSpPr>
          <p:spPr bwMode="auto">
            <a:xfrm>
              <a:off x="6518646" y="2566974"/>
              <a:ext cx="457200" cy="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4" name="Line 30"/>
            <p:cNvSpPr>
              <a:spLocks noChangeShapeType="1"/>
            </p:cNvSpPr>
            <p:nvPr/>
          </p:nvSpPr>
          <p:spPr bwMode="auto">
            <a:xfrm>
              <a:off x="6747246" y="2338374"/>
              <a:ext cx="0" cy="45720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5" name="Rectangle 31"/>
            <p:cNvSpPr>
              <a:spLocks noChangeArrowheads="1"/>
            </p:cNvSpPr>
            <p:nvPr/>
          </p:nvSpPr>
          <p:spPr bwMode="auto">
            <a:xfrm>
              <a:off x="5680446" y="1500174"/>
              <a:ext cx="2133600" cy="2133600"/>
            </a:xfrm>
            <a:prstGeom prst="rect">
              <a:avLst/>
            </a:prstGeom>
            <a:noFill/>
            <a:ln w="9525">
              <a:solidFill>
                <a:schemeClr val="tx1"/>
              </a:solidFill>
              <a:prstDash val="dash"/>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590" name="Rectangle 6"/>
            <p:cNvSpPr>
              <a:spLocks noChangeArrowheads="1"/>
            </p:cNvSpPr>
            <p:nvPr/>
          </p:nvSpPr>
          <p:spPr bwMode="auto">
            <a:xfrm>
              <a:off x="2195736" y="1480390"/>
              <a:ext cx="2133600" cy="2133600"/>
            </a:xfrm>
            <a:prstGeom prst="rect">
              <a:avLst/>
            </a:prstGeom>
            <a:noFill/>
            <a:ln w="9525">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35" name="Rectangle 15"/>
            <p:cNvSpPr>
              <a:spLocks noChangeArrowheads="1"/>
            </p:cNvSpPr>
            <p:nvPr/>
          </p:nvSpPr>
          <p:spPr bwMode="auto">
            <a:xfrm>
              <a:off x="5822776" y="1480390"/>
              <a:ext cx="2133600" cy="2133600"/>
            </a:xfrm>
            <a:prstGeom prst="rect">
              <a:avLst/>
            </a:prstGeom>
            <a:noFill/>
            <a:ln w="9525">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37" name="Line 16"/>
            <p:cNvSpPr>
              <a:spLocks noChangeShapeType="1"/>
            </p:cNvSpPr>
            <p:nvPr/>
          </p:nvSpPr>
          <p:spPr bwMode="auto">
            <a:xfrm>
              <a:off x="6660232" y="2475926"/>
              <a:ext cx="457200" cy="0"/>
            </a:xfrm>
            <a:prstGeom prst="line">
              <a:avLst/>
            </a:prstGeom>
            <a:no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38" name="Line 17"/>
            <p:cNvSpPr>
              <a:spLocks noChangeShapeType="1"/>
            </p:cNvSpPr>
            <p:nvPr/>
          </p:nvSpPr>
          <p:spPr bwMode="auto">
            <a:xfrm>
              <a:off x="6876256" y="2251720"/>
              <a:ext cx="0" cy="457200"/>
            </a:xfrm>
            <a:prstGeom prst="line">
              <a:avLst/>
            </a:prstGeom>
            <a:no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grpSp>
          <p:nvGrpSpPr>
            <p:cNvPr id="2" name="Group 43"/>
            <p:cNvGrpSpPr/>
            <p:nvPr/>
          </p:nvGrpSpPr>
          <p:grpSpPr>
            <a:xfrm>
              <a:off x="2483768" y="1196752"/>
              <a:ext cx="4599630" cy="2265582"/>
              <a:chOff x="2251446" y="4077072"/>
              <a:chExt cx="4599630" cy="2265582"/>
            </a:xfrm>
          </p:grpSpPr>
          <p:sp>
            <p:nvSpPr>
              <p:cNvPr id="45" name="Oval 14"/>
              <p:cNvSpPr>
                <a:spLocks noChangeArrowheads="1"/>
              </p:cNvSpPr>
              <p:nvPr/>
            </p:nvSpPr>
            <p:spPr bwMode="auto">
              <a:xfrm>
                <a:off x="3546846" y="407707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46" name="Oval 7"/>
              <p:cNvSpPr>
                <a:spLocks noChangeArrowheads="1"/>
              </p:cNvSpPr>
              <p:nvPr/>
            </p:nvSpPr>
            <p:spPr bwMode="auto">
              <a:xfrm>
                <a:off x="2361428" y="445807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47" name="Oval 8"/>
              <p:cNvSpPr>
                <a:spLocks noChangeArrowheads="1"/>
              </p:cNvSpPr>
              <p:nvPr/>
            </p:nvSpPr>
            <p:spPr bwMode="auto">
              <a:xfrm>
                <a:off x="2708646" y="506767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48" name="Oval 9"/>
              <p:cNvSpPr>
                <a:spLocks noChangeArrowheads="1"/>
              </p:cNvSpPr>
              <p:nvPr/>
            </p:nvSpPr>
            <p:spPr bwMode="auto">
              <a:xfrm>
                <a:off x="3047228" y="445807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49" name="Oval 10"/>
              <p:cNvSpPr>
                <a:spLocks noChangeArrowheads="1"/>
              </p:cNvSpPr>
              <p:nvPr/>
            </p:nvSpPr>
            <p:spPr bwMode="auto">
              <a:xfrm>
                <a:off x="3428228" y="461047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0" name="Oval 11"/>
              <p:cNvSpPr>
                <a:spLocks noChangeArrowheads="1"/>
              </p:cNvSpPr>
              <p:nvPr/>
            </p:nvSpPr>
            <p:spPr bwMode="auto">
              <a:xfrm>
                <a:off x="3318246" y="552487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1" name="Oval 12"/>
              <p:cNvSpPr>
                <a:spLocks noChangeArrowheads="1"/>
              </p:cNvSpPr>
              <p:nvPr/>
            </p:nvSpPr>
            <p:spPr bwMode="auto">
              <a:xfrm>
                <a:off x="3699246" y="567727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2" name="Oval 13"/>
              <p:cNvSpPr>
                <a:spLocks noChangeArrowheads="1"/>
              </p:cNvSpPr>
              <p:nvPr/>
            </p:nvSpPr>
            <p:spPr bwMode="auto">
              <a:xfrm>
                <a:off x="2251446" y="537247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3" name="Oval 27"/>
              <p:cNvSpPr>
                <a:spLocks noChangeArrowheads="1"/>
              </p:cNvSpPr>
              <p:nvPr/>
            </p:nvSpPr>
            <p:spPr bwMode="auto">
              <a:xfrm>
                <a:off x="2281780" y="5961654"/>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4" name="Oval 28"/>
              <p:cNvSpPr>
                <a:spLocks noChangeArrowheads="1"/>
              </p:cNvSpPr>
              <p:nvPr/>
            </p:nvSpPr>
            <p:spPr bwMode="auto">
              <a:xfrm>
                <a:off x="3500980" y="6114054"/>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5" name="Line 16"/>
              <p:cNvSpPr>
                <a:spLocks noChangeShapeType="1"/>
              </p:cNvSpPr>
              <p:nvPr/>
            </p:nvSpPr>
            <p:spPr bwMode="auto">
              <a:xfrm>
                <a:off x="6393876" y="5356246"/>
                <a:ext cx="457200" cy="0"/>
              </a:xfrm>
              <a:prstGeom prst="line">
                <a:avLst/>
              </a:prstGeom>
              <a:no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grpSp>
      </p:grpSp>
      <p:sp>
        <p:nvSpPr>
          <p:cNvPr id="43" name="Title 42"/>
          <p:cNvSpPr>
            <a:spLocks noGrp="1"/>
          </p:cNvSpPr>
          <p:nvPr>
            <p:ph type="title"/>
          </p:nvPr>
        </p:nvSpPr>
        <p:spPr>
          <a:xfrm>
            <a:off x="282287" y="226763"/>
            <a:ext cx="8496300" cy="649288"/>
          </a:xfrm>
        </p:spPr>
        <p:txBody>
          <a:bodyPr/>
          <a:lstStyle/>
          <a:p>
            <a:r>
              <a:rPr lang="en-GB" dirty="0" smtClean="0"/>
              <a:t>Zero order </a:t>
            </a:r>
            <a:r>
              <a:rPr lang="en-GB" dirty="0"/>
              <a:t>c</a:t>
            </a:r>
            <a:r>
              <a:rPr lang="en-GB" dirty="0" smtClean="0"/>
              <a:t>orrelation</a:t>
            </a:r>
            <a:endParaRPr lang="en-GB" dirty="0"/>
          </a:p>
        </p:txBody>
      </p:sp>
      <p:sp>
        <p:nvSpPr>
          <p:cNvPr id="4" name="Content Placeholder 3"/>
          <p:cNvSpPr>
            <a:spLocks noGrp="1"/>
          </p:cNvSpPr>
          <p:nvPr>
            <p:ph idx="1"/>
          </p:nvPr>
        </p:nvSpPr>
        <p:spPr>
          <a:xfrm>
            <a:off x="323850" y="4073235"/>
            <a:ext cx="8496300" cy="1741777"/>
          </a:xfrm>
        </p:spPr>
        <p:txBody>
          <a:bodyPr/>
          <a:lstStyle/>
          <a:p>
            <a:r>
              <a:rPr lang="en-GB" sz="2000" dirty="0"/>
              <a:t>The limitation of matching a square subset in the reference image with a square subset in the deformed image is clearly visible – not all features </a:t>
            </a:r>
            <a:r>
              <a:rPr lang="en-GB" sz="2000" dirty="0" smtClean="0"/>
              <a:t>overlap</a:t>
            </a:r>
            <a:endParaRPr lang="en-GB" sz="2000" dirty="0"/>
          </a:p>
          <a:p>
            <a:pPr marL="0" indent="0">
              <a:buNone/>
            </a:pPr>
            <a:r>
              <a:rPr lang="en-GB" sz="2000" dirty="0"/>
              <a:t>= Limit of zero order subset shape </a:t>
            </a:r>
            <a:r>
              <a:rPr lang="en-GB" sz="2000" dirty="0" smtClean="0"/>
              <a:t>function</a:t>
            </a:r>
            <a:endParaRPr lang="en-GB" sz="2000" dirty="0"/>
          </a:p>
          <a:p>
            <a:r>
              <a:rPr lang="en-GB" sz="2000" dirty="0"/>
              <a:t>  How do we deal with rotation and shear across subsets</a:t>
            </a:r>
            <a:r>
              <a:rPr lang="en-GB" sz="2000" dirty="0" smtClean="0"/>
              <a:t>?</a:t>
            </a:r>
            <a:endParaRPr lang="en-GB" sz="2000" dirty="0"/>
          </a:p>
          <a:p>
            <a:pPr marL="0" indent="0">
              <a:buNone/>
            </a:pPr>
            <a:r>
              <a:rPr lang="en-GB" sz="2000" dirty="0"/>
              <a:t>= Subset image deformation (higher order shape functions)</a:t>
            </a:r>
          </a:p>
          <a:p>
            <a:endParaRPr lang="en-GB" sz="2000" dirty="0"/>
          </a:p>
        </p:txBody>
      </p:sp>
    </p:spTree>
    <p:extLst>
      <p:ext uri="{BB962C8B-B14F-4D97-AF65-F5344CB8AC3E}">
        <p14:creationId xmlns:p14="http://schemas.microsoft.com/office/powerpoint/2010/main" val="54009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1237230" y="928670"/>
            <a:ext cx="3052762" cy="400110"/>
          </a:xfrm>
          <a:prstGeom prst="rect">
            <a:avLst/>
          </a:prstGeom>
          <a:noFill/>
          <a:ln w="9525">
            <a:noFill/>
            <a:miter lim="800000"/>
            <a:headEnd/>
            <a:tailEnd/>
          </a:ln>
          <a:effectLst/>
        </p:spPr>
        <p:txBody>
          <a:bodyPr wrap="square">
            <a:spAutoFit/>
          </a:bodyPr>
          <a:lstStyle/>
          <a:p>
            <a:pPr fontAlgn="auto">
              <a:spcBef>
                <a:spcPct val="50000"/>
              </a:spcBef>
              <a:spcAft>
                <a:spcPts val="0"/>
              </a:spcAft>
            </a:pPr>
            <a:r>
              <a:rPr lang="de-DE" sz="2000" b="1" dirty="0">
                <a:solidFill>
                  <a:prstClr val="black"/>
                </a:solidFill>
                <a:latin typeface="Swis721 Cn BT"/>
              </a:rPr>
              <a:t>Surface pattern image</a:t>
            </a:r>
          </a:p>
        </p:txBody>
      </p:sp>
      <p:sp>
        <p:nvSpPr>
          <p:cNvPr id="67588" name="Text Box 4"/>
          <p:cNvSpPr txBox="1">
            <a:spLocks noChangeArrowheads="1"/>
          </p:cNvSpPr>
          <p:nvPr/>
        </p:nvSpPr>
        <p:spPr bwMode="auto">
          <a:xfrm>
            <a:off x="5166320" y="928670"/>
            <a:ext cx="2286000" cy="396875"/>
          </a:xfrm>
          <a:prstGeom prst="rect">
            <a:avLst/>
          </a:prstGeom>
          <a:noFill/>
          <a:ln w="9525">
            <a:noFill/>
            <a:miter lim="800000"/>
            <a:headEnd/>
            <a:tailEnd/>
          </a:ln>
          <a:effectLst/>
        </p:spPr>
        <p:txBody>
          <a:bodyPr>
            <a:spAutoFit/>
          </a:bodyPr>
          <a:lstStyle/>
          <a:p>
            <a:pPr fontAlgn="auto">
              <a:spcBef>
                <a:spcPct val="50000"/>
              </a:spcBef>
              <a:spcAft>
                <a:spcPts val="0"/>
              </a:spcAft>
            </a:pPr>
            <a:r>
              <a:rPr lang="de-DE" sz="2000" b="1" dirty="0">
                <a:solidFill>
                  <a:prstClr val="black"/>
                </a:solidFill>
                <a:latin typeface="Swis721 Cn BT"/>
              </a:rPr>
              <a:t>Correlation plane</a:t>
            </a:r>
          </a:p>
        </p:txBody>
      </p:sp>
      <p:sp>
        <p:nvSpPr>
          <p:cNvPr id="67603" name="Rectangle 19"/>
          <p:cNvSpPr>
            <a:spLocks noChangeArrowheads="1"/>
          </p:cNvSpPr>
          <p:nvPr/>
        </p:nvSpPr>
        <p:spPr bwMode="auto">
          <a:xfrm>
            <a:off x="1357290" y="1500174"/>
            <a:ext cx="2133600" cy="2133600"/>
          </a:xfrm>
          <a:prstGeom prst="rect">
            <a:avLst/>
          </a:prstGeom>
          <a:noFill/>
          <a:ln w="9525">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4" name="Oval 20"/>
          <p:cNvSpPr>
            <a:spLocks noChangeArrowheads="1"/>
          </p:cNvSpPr>
          <p:nvPr/>
        </p:nvSpPr>
        <p:spPr bwMode="auto">
          <a:xfrm>
            <a:off x="1966890" y="15763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5" name="Oval 21"/>
          <p:cNvSpPr>
            <a:spLocks noChangeArrowheads="1"/>
          </p:cNvSpPr>
          <p:nvPr/>
        </p:nvSpPr>
        <p:spPr bwMode="auto">
          <a:xfrm>
            <a:off x="2195490" y="21859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6" name="Oval 22"/>
          <p:cNvSpPr>
            <a:spLocks noChangeArrowheads="1"/>
          </p:cNvSpPr>
          <p:nvPr/>
        </p:nvSpPr>
        <p:spPr bwMode="auto">
          <a:xfrm>
            <a:off x="2652690" y="15763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7" name="Oval 23"/>
          <p:cNvSpPr>
            <a:spLocks noChangeArrowheads="1"/>
          </p:cNvSpPr>
          <p:nvPr/>
        </p:nvSpPr>
        <p:spPr bwMode="auto">
          <a:xfrm>
            <a:off x="3033690" y="17287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8" name="Oval 24"/>
          <p:cNvSpPr>
            <a:spLocks noChangeArrowheads="1"/>
          </p:cNvSpPr>
          <p:nvPr/>
        </p:nvSpPr>
        <p:spPr bwMode="auto">
          <a:xfrm>
            <a:off x="2805090" y="26431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09" name="Oval 25"/>
          <p:cNvSpPr>
            <a:spLocks noChangeArrowheads="1"/>
          </p:cNvSpPr>
          <p:nvPr/>
        </p:nvSpPr>
        <p:spPr bwMode="auto">
          <a:xfrm>
            <a:off x="3186090" y="27955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0" name="Oval 26"/>
          <p:cNvSpPr>
            <a:spLocks noChangeArrowheads="1"/>
          </p:cNvSpPr>
          <p:nvPr/>
        </p:nvSpPr>
        <p:spPr bwMode="auto">
          <a:xfrm>
            <a:off x="1738290" y="24907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1" name="Oval 27"/>
          <p:cNvSpPr>
            <a:spLocks noChangeArrowheads="1"/>
          </p:cNvSpPr>
          <p:nvPr/>
        </p:nvSpPr>
        <p:spPr bwMode="auto">
          <a:xfrm>
            <a:off x="1662090" y="31003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2" name="Oval 28"/>
          <p:cNvSpPr>
            <a:spLocks noChangeArrowheads="1"/>
          </p:cNvSpPr>
          <p:nvPr/>
        </p:nvSpPr>
        <p:spPr bwMode="auto">
          <a:xfrm>
            <a:off x="2881290" y="3252774"/>
            <a:ext cx="228600" cy="228600"/>
          </a:xfrm>
          <a:prstGeom prst="ellipse">
            <a:avLst/>
          </a:prstGeom>
          <a:solidFill>
            <a:srgbClr val="FF0000">
              <a:alpha val="50000"/>
            </a:srgb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3" name="Line 29"/>
          <p:cNvSpPr>
            <a:spLocks noChangeShapeType="1"/>
          </p:cNvSpPr>
          <p:nvPr/>
        </p:nvSpPr>
        <p:spPr bwMode="auto">
          <a:xfrm>
            <a:off x="5776890" y="2566974"/>
            <a:ext cx="457200" cy="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4" name="Line 30"/>
          <p:cNvSpPr>
            <a:spLocks noChangeShapeType="1"/>
          </p:cNvSpPr>
          <p:nvPr/>
        </p:nvSpPr>
        <p:spPr bwMode="auto">
          <a:xfrm>
            <a:off x="6005490" y="2338374"/>
            <a:ext cx="0" cy="45720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7615" name="Rectangle 31"/>
          <p:cNvSpPr>
            <a:spLocks noChangeArrowheads="1"/>
          </p:cNvSpPr>
          <p:nvPr/>
        </p:nvSpPr>
        <p:spPr bwMode="auto">
          <a:xfrm>
            <a:off x="4938690" y="1500174"/>
            <a:ext cx="2133600" cy="2133600"/>
          </a:xfrm>
          <a:prstGeom prst="rect">
            <a:avLst/>
          </a:prstGeom>
          <a:noFill/>
          <a:ln w="9525">
            <a:solidFill>
              <a:schemeClr val="tx1"/>
            </a:solidFill>
            <a:prstDash val="dash"/>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grpSp>
        <p:nvGrpSpPr>
          <p:cNvPr id="2" name="Group 40"/>
          <p:cNvGrpSpPr/>
          <p:nvPr/>
        </p:nvGrpSpPr>
        <p:grpSpPr>
          <a:xfrm>
            <a:off x="1331640" y="1484784"/>
            <a:ext cx="6120680" cy="2088232"/>
            <a:chOff x="1331640" y="1484784"/>
            <a:chExt cx="6120680" cy="2088232"/>
          </a:xfrm>
        </p:grpSpPr>
        <p:sp>
          <p:nvSpPr>
            <p:cNvPr id="49" name="Oval 7"/>
            <p:cNvSpPr>
              <a:spLocks noChangeArrowheads="1"/>
            </p:cNvSpPr>
            <p:nvPr/>
          </p:nvSpPr>
          <p:spPr bwMode="auto">
            <a:xfrm>
              <a:off x="1967136" y="157775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0" name="Oval 8"/>
            <p:cNvSpPr>
              <a:spLocks noChangeArrowheads="1"/>
            </p:cNvSpPr>
            <p:nvPr/>
          </p:nvSpPr>
          <p:spPr bwMode="auto">
            <a:xfrm>
              <a:off x="2182914" y="218735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1" name="Oval 9"/>
            <p:cNvSpPr>
              <a:spLocks noChangeArrowheads="1"/>
            </p:cNvSpPr>
            <p:nvPr/>
          </p:nvSpPr>
          <p:spPr bwMode="auto">
            <a:xfrm>
              <a:off x="2615208" y="157775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2" name="Oval 10"/>
            <p:cNvSpPr>
              <a:spLocks noChangeArrowheads="1"/>
            </p:cNvSpPr>
            <p:nvPr/>
          </p:nvSpPr>
          <p:spPr bwMode="auto">
            <a:xfrm>
              <a:off x="3047256" y="173015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3" name="Oval 11"/>
            <p:cNvSpPr>
              <a:spLocks noChangeArrowheads="1"/>
            </p:cNvSpPr>
            <p:nvPr/>
          </p:nvSpPr>
          <p:spPr bwMode="auto">
            <a:xfrm>
              <a:off x="2792514" y="264455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8" name="Oval 12"/>
            <p:cNvSpPr>
              <a:spLocks noChangeArrowheads="1"/>
            </p:cNvSpPr>
            <p:nvPr/>
          </p:nvSpPr>
          <p:spPr bwMode="auto">
            <a:xfrm>
              <a:off x="3173514" y="279695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59" name="Oval 13"/>
            <p:cNvSpPr>
              <a:spLocks noChangeArrowheads="1"/>
            </p:cNvSpPr>
            <p:nvPr/>
          </p:nvSpPr>
          <p:spPr bwMode="auto">
            <a:xfrm>
              <a:off x="1725714" y="2492152"/>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0" name="Oval 27"/>
            <p:cNvSpPr>
              <a:spLocks noChangeArrowheads="1"/>
            </p:cNvSpPr>
            <p:nvPr/>
          </p:nvSpPr>
          <p:spPr bwMode="auto">
            <a:xfrm>
              <a:off x="1679104" y="3081334"/>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1" name="Oval 28"/>
            <p:cNvSpPr>
              <a:spLocks noChangeArrowheads="1"/>
            </p:cNvSpPr>
            <p:nvPr/>
          </p:nvSpPr>
          <p:spPr bwMode="auto">
            <a:xfrm>
              <a:off x="2903240" y="3233734"/>
              <a:ext cx="228600" cy="228600"/>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2" name="Line 16"/>
            <p:cNvSpPr>
              <a:spLocks noChangeShapeType="1"/>
            </p:cNvSpPr>
            <p:nvPr/>
          </p:nvSpPr>
          <p:spPr bwMode="auto">
            <a:xfrm>
              <a:off x="5868144" y="2475926"/>
              <a:ext cx="457200" cy="0"/>
            </a:xfrm>
            <a:prstGeom prst="line">
              <a:avLst/>
            </a:prstGeom>
            <a:no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63" name="Line 17"/>
            <p:cNvSpPr>
              <a:spLocks noChangeShapeType="1"/>
            </p:cNvSpPr>
            <p:nvPr/>
          </p:nvSpPr>
          <p:spPr bwMode="auto">
            <a:xfrm>
              <a:off x="6096744" y="2247326"/>
              <a:ext cx="0" cy="457200"/>
            </a:xfrm>
            <a:prstGeom prst="line">
              <a:avLst/>
            </a:prstGeom>
            <a:no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grpSp>
          <p:nvGrpSpPr>
            <p:cNvPr id="3" name="Group 51"/>
            <p:cNvGrpSpPr/>
            <p:nvPr/>
          </p:nvGrpSpPr>
          <p:grpSpPr>
            <a:xfrm>
              <a:off x="1331640" y="1484784"/>
              <a:ext cx="2520280" cy="2088232"/>
              <a:chOff x="1115616" y="4365104"/>
              <a:chExt cx="2520280" cy="2088232"/>
            </a:xfrm>
          </p:grpSpPr>
          <p:cxnSp>
            <p:nvCxnSpPr>
              <p:cNvPr id="70" name="Straight Connector 69"/>
              <p:cNvCxnSpPr/>
              <p:nvPr/>
            </p:nvCxnSpPr>
            <p:spPr>
              <a:xfrm>
                <a:off x="1619672" y="4365104"/>
                <a:ext cx="20162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115616" y="6453336"/>
                <a:ext cx="20162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1115616" y="4365104"/>
                <a:ext cx="504056" cy="2088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131840" y="4365104"/>
                <a:ext cx="504056" cy="2088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52"/>
            <p:cNvGrpSpPr/>
            <p:nvPr/>
          </p:nvGrpSpPr>
          <p:grpSpPr>
            <a:xfrm>
              <a:off x="4932040" y="1484784"/>
              <a:ext cx="2520280" cy="2088232"/>
              <a:chOff x="1115616" y="4365104"/>
              <a:chExt cx="2520280" cy="2088232"/>
            </a:xfrm>
          </p:grpSpPr>
          <p:cxnSp>
            <p:nvCxnSpPr>
              <p:cNvPr id="66" name="Straight Connector 65"/>
              <p:cNvCxnSpPr/>
              <p:nvPr/>
            </p:nvCxnSpPr>
            <p:spPr>
              <a:xfrm>
                <a:off x="1619672" y="4365104"/>
                <a:ext cx="20162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115616" y="6453336"/>
                <a:ext cx="20162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1115616" y="4365104"/>
                <a:ext cx="504056" cy="2088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131840" y="4365104"/>
                <a:ext cx="504056" cy="2088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Title 43"/>
          <p:cNvSpPr>
            <a:spLocks noGrp="1"/>
          </p:cNvSpPr>
          <p:nvPr>
            <p:ph type="title"/>
          </p:nvPr>
        </p:nvSpPr>
        <p:spPr>
          <a:xfrm>
            <a:off x="226868" y="187616"/>
            <a:ext cx="8496300" cy="649288"/>
          </a:xfrm>
        </p:spPr>
        <p:txBody>
          <a:bodyPr/>
          <a:lstStyle/>
          <a:p>
            <a:r>
              <a:rPr lang="en-GB" dirty="0" smtClean="0"/>
              <a:t>1</a:t>
            </a:r>
            <a:r>
              <a:rPr lang="en-GB" baseline="30000" dirty="0" smtClean="0"/>
              <a:t>st</a:t>
            </a:r>
            <a:r>
              <a:rPr lang="en-GB" dirty="0" smtClean="0"/>
              <a:t> order </a:t>
            </a:r>
            <a:r>
              <a:rPr lang="en-GB" dirty="0"/>
              <a:t>s</a:t>
            </a:r>
            <a:r>
              <a:rPr lang="en-GB" dirty="0" smtClean="0"/>
              <a:t>ubset </a:t>
            </a:r>
            <a:r>
              <a:rPr lang="en-GB" dirty="0"/>
              <a:t>d</a:t>
            </a:r>
            <a:r>
              <a:rPr lang="en-GB" dirty="0" smtClean="0"/>
              <a:t>eformation</a:t>
            </a:r>
            <a:endParaRPr lang="en-GB" dirty="0"/>
          </a:p>
        </p:txBody>
      </p:sp>
      <p:sp>
        <p:nvSpPr>
          <p:cNvPr id="5" name="Content Placeholder 4"/>
          <p:cNvSpPr>
            <a:spLocks noGrp="1"/>
          </p:cNvSpPr>
          <p:nvPr>
            <p:ph idx="1"/>
          </p:nvPr>
        </p:nvSpPr>
        <p:spPr>
          <a:xfrm>
            <a:off x="315191" y="3992117"/>
            <a:ext cx="8496300" cy="2491809"/>
          </a:xfrm>
        </p:spPr>
        <p:txBody>
          <a:bodyPr/>
          <a:lstStyle/>
          <a:p>
            <a:r>
              <a:rPr lang="en-GB" sz="1800" dirty="0"/>
              <a:t>By using a 1st order or affine subset deformation it is possible to achieve a better match between subsets in the reference and deformed image</a:t>
            </a:r>
            <a:r>
              <a:rPr lang="en-GB" sz="1800" dirty="0" smtClean="0"/>
              <a:t>.</a:t>
            </a:r>
            <a:endParaRPr lang="en-GB" sz="1800" dirty="0"/>
          </a:p>
          <a:p>
            <a:r>
              <a:rPr lang="en-GB" sz="1800" dirty="0"/>
              <a:t> Result is still only one displacement vector per </a:t>
            </a:r>
            <a:r>
              <a:rPr lang="en-GB" sz="1800" dirty="0" smtClean="0"/>
              <a:t>subset</a:t>
            </a:r>
            <a:endParaRPr lang="en-GB" sz="1800" dirty="0"/>
          </a:p>
          <a:p>
            <a:r>
              <a:rPr lang="en-GB" sz="1800" dirty="0"/>
              <a:t> How do we quantify the amount of rotation and shear?</a:t>
            </a:r>
          </a:p>
          <a:p>
            <a:pPr marL="0" indent="0">
              <a:buNone/>
            </a:pPr>
            <a:r>
              <a:rPr lang="en-GB" sz="1800" dirty="0" smtClean="0"/>
              <a:t>= </a:t>
            </a:r>
            <a:r>
              <a:rPr lang="en-GB" sz="1800" dirty="0"/>
              <a:t>One of the parameters minimised in the shape function or</a:t>
            </a:r>
          </a:p>
          <a:p>
            <a:pPr marL="0" indent="0">
              <a:buNone/>
            </a:pPr>
            <a:r>
              <a:rPr lang="en-GB" sz="1800" dirty="0"/>
              <a:t>= Differentiation between neighbouring subset displacements</a:t>
            </a:r>
          </a:p>
          <a:p>
            <a:endParaRPr lang="en-GB" dirty="0"/>
          </a:p>
        </p:txBody>
      </p:sp>
    </p:spTree>
    <p:extLst>
      <p:ext uri="{BB962C8B-B14F-4D97-AF65-F5344CB8AC3E}">
        <p14:creationId xmlns:p14="http://schemas.microsoft.com/office/powerpoint/2010/main" val="41845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5"/>
          <p:cNvGrpSpPr/>
          <p:nvPr/>
        </p:nvGrpSpPr>
        <p:grpSpPr>
          <a:xfrm rot="561885">
            <a:off x="5724248" y="4320560"/>
            <a:ext cx="1376952" cy="1884362"/>
            <a:chOff x="5494686" y="4242172"/>
            <a:chExt cx="1722438" cy="1884362"/>
          </a:xfrm>
        </p:grpSpPr>
        <p:sp>
          <p:nvSpPr>
            <p:cNvPr id="28692" name="Oval 7"/>
            <p:cNvSpPr>
              <a:spLocks noChangeArrowheads="1"/>
            </p:cNvSpPr>
            <p:nvPr/>
          </p:nvSpPr>
          <p:spPr bwMode="auto">
            <a:xfrm>
              <a:off x="5782024" y="4242172"/>
              <a:ext cx="228600" cy="228600"/>
            </a:xfrm>
            <a:prstGeom prst="ellipse">
              <a:avLst/>
            </a:prstGeom>
            <a:solidFill>
              <a:schemeClr val="tx2">
                <a:lumMod val="60000"/>
                <a:lumOff val="40000"/>
              </a:scheme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93" name="Oval 8"/>
            <p:cNvSpPr>
              <a:spLocks noChangeArrowheads="1"/>
            </p:cNvSpPr>
            <p:nvPr/>
          </p:nvSpPr>
          <p:spPr bwMode="auto">
            <a:xfrm>
              <a:off x="5997924" y="4851772"/>
              <a:ext cx="228600" cy="228600"/>
            </a:xfrm>
            <a:prstGeom prst="ellipse">
              <a:avLst/>
            </a:prstGeom>
            <a:solidFill>
              <a:schemeClr val="tx2">
                <a:lumMod val="60000"/>
                <a:lumOff val="40000"/>
              </a:scheme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94" name="Oval 9"/>
            <p:cNvSpPr>
              <a:spLocks noChangeArrowheads="1"/>
            </p:cNvSpPr>
            <p:nvPr/>
          </p:nvSpPr>
          <p:spPr bwMode="auto">
            <a:xfrm>
              <a:off x="6429724" y="4242172"/>
              <a:ext cx="228600" cy="228600"/>
            </a:xfrm>
            <a:prstGeom prst="ellipse">
              <a:avLst/>
            </a:prstGeom>
            <a:solidFill>
              <a:schemeClr val="tx2">
                <a:lumMod val="60000"/>
                <a:lumOff val="40000"/>
              </a:scheme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95" name="Oval 10"/>
            <p:cNvSpPr>
              <a:spLocks noChangeArrowheads="1"/>
            </p:cNvSpPr>
            <p:nvPr/>
          </p:nvSpPr>
          <p:spPr bwMode="auto">
            <a:xfrm>
              <a:off x="6863111" y="4394572"/>
              <a:ext cx="228600" cy="228600"/>
            </a:xfrm>
            <a:prstGeom prst="ellipse">
              <a:avLst/>
            </a:prstGeom>
            <a:solidFill>
              <a:schemeClr val="tx2">
                <a:lumMod val="60000"/>
                <a:lumOff val="40000"/>
              </a:scheme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96" name="Oval 11"/>
            <p:cNvSpPr>
              <a:spLocks noChangeArrowheads="1"/>
            </p:cNvSpPr>
            <p:nvPr/>
          </p:nvSpPr>
          <p:spPr bwMode="auto">
            <a:xfrm>
              <a:off x="6607524" y="5308972"/>
              <a:ext cx="228600" cy="228600"/>
            </a:xfrm>
            <a:prstGeom prst="ellipse">
              <a:avLst/>
            </a:prstGeom>
            <a:solidFill>
              <a:schemeClr val="tx2">
                <a:lumMod val="60000"/>
                <a:lumOff val="40000"/>
              </a:scheme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97" name="Oval 12"/>
            <p:cNvSpPr>
              <a:spLocks noChangeArrowheads="1"/>
            </p:cNvSpPr>
            <p:nvPr/>
          </p:nvSpPr>
          <p:spPr bwMode="auto">
            <a:xfrm>
              <a:off x="6988524" y="5461372"/>
              <a:ext cx="228600" cy="228600"/>
            </a:xfrm>
            <a:prstGeom prst="ellipse">
              <a:avLst/>
            </a:prstGeom>
            <a:solidFill>
              <a:schemeClr val="tx2">
                <a:lumMod val="60000"/>
                <a:lumOff val="40000"/>
              </a:scheme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98" name="Oval 13"/>
            <p:cNvSpPr>
              <a:spLocks noChangeArrowheads="1"/>
            </p:cNvSpPr>
            <p:nvPr/>
          </p:nvSpPr>
          <p:spPr bwMode="auto">
            <a:xfrm>
              <a:off x="5540724" y="5156572"/>
              <a:ext cx="228600" cy="228600"/>
            </a:xfrm>
            <a:prstGeom prst="ellipse">
              <a:avLst/>
            </a:prstGeom>
            <a:solidFill>
              <a:schemeClr val="tx2">
                <a:lumMod val="60000"/>
                <a:lumOff val="40000"/>
              </a:scheme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99" name="Oval 27"/>
            <p:cNvSpPr>
              <a:spLocks noChangeArrowheads="1"/>
            </p:cNvSpPr>
            <p:nvPr/>
          </p:nvSpPr>
          <p:spPr bwMode="auto">
            <a:xfrm>
              <a:off x="5494686" y="5745534"/>
              <a:ext cx="228600" cy="228600"/>
            </a:xfrm>
            <a:prstGeom prst="ellipse">
              <a:avLst/>
            </a:prstGeom>
            <a:solidFill>
              <a:schemeClr val="tx2">
                <a:lumMod val="60000"/>
                <a:lumOff val="40000"/>
              </a:scheme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700" name="Oval 28"/>
            <p:cNvSpPr>
              <a:spLocks noChangeArrowheads="1"/>
            </p:cNvSpPr>
            <p:nvPr/>
          </p:nvSpPr>
          <p:spPr bwMode="auto">
            <a:xfrm>
              <a:off x="6718649" y="5897934"/>
              <a:ext cx="228600" cy="228600"/>
            </a:xfrm>
            <a:prstGeom prst="ellipse">
              <a:avLst/>
            </a:prstGeom>
            <a:solidFill>
              <a:schemeClr val="tx2">
                <a:lumMod val="60000"/>
                <a:lumOff val="40000"/>
              </a:scheme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grpSp>
      <p:grpSp>
        <p:nvGrpSpPr>
          <p:cNvPr id="3" name="Group 198"/>
          <p:cNvGrpSpPr/>
          <p:nvPr/>
        </p:nvGrpSpPr>
        <p:grpSpPr>
          <a:xfrm>
            <a:off x="5292080" y="4077072"/>
            <a:ext cx="2159001" cy="2160587"/>
            <a:chOff x="5292724" y="4005263"/>
            <a:chExt cx="2159001" cy="2160587"/>
          </a:xfrm>
        </p:grpSpPr>
        <p:grpSp>
          <p:nvGrpSpPr>
            <p:cNvPr id="4" name="Group 78"/>
            <p:cNvGrpSpPr>
              <a:grpSpLocks/>
            </p:cNvGrpSpPr>
            <p:nvPr/>
          </p:nvGrpSpPr>
          <p:grpSpPr bwMode="auto">
            <a:xfrm>
              <a:off x="5364692" y="4005263"/>
              <a:ext cx="2015067" cy="2160587"/>
              <a:chOff x="1547664" y="1556792"/>
              <a:chExt cx="2016224" cy="2160240"/>
            </a:xfrm>
          </p:grpSpPr>
          <p:grpSp>
            <p:nvGrpSpPr>
              <p:cNvPr id="5" name="Group 58"/>
              <p:cNvGrpSpPr>
                <a:grpSpLocks/>
              </p:cNvGrpSpPr>
              <p:nvPr/>
            </p:nvGrpSpPr>
            <p:grpSpPr bwMode="auto">
              <a:xfrm>
                <a:off x="1547664" y="1556792"/>
                <a:ext cx="1008112" cy="2160240"/>
                <a:chOff x="1547664" y="1556792"/>
                <a:chExt cx="1008112" cy="2160240"/>
              </a:xfrm>
            </p:grpSpPr>
            <p:grpSp>
              <p:nvGrpSpPr>
                <p:cNvPr id="6" name="Group 45"/>
                <p:cNvGrpSpPr>
                  <a:grpSpLocks/>
                </p:cNvGrpSpPr>
                <p:nvPr/>
              </p:nvGrpSpPr>
              <p:grpSpPr bwMode="auto">
                <a:xfrm>
                  <a:off x="1547664" y="1556792"/>
                  <a:ext cx="288032" cy="2160240"/>
                  <a:chOff x="1547664" y="1556792"/>
                  <a:chExt cx="288032" cy="2160240"/>
                </a:xfrm>
              </p:grpSpPr>
              <p:cxnSp>
                <p:nvCxnSpPr>
                  <p:cNvPr id="229" name="Straight Connector 228"/>
                  <p:cNvCxnSpPr/>
                  <p:nvPr/>
                </p:nvCxnSpPr>
                <p:spPr>
                  <a:xfrm rot="5400000">
                    <a:off x="467014"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5400000">
                    <a:off x="53849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5400000">
                    <a:off x="611559"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5400000">
                    <a:off x="68303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5400000">
                    <a:off x="75451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46"/>
                <p:cNvGrpSpPr>
                  <a:grpSpLocks/>
                </p:cNvGrpSpPr>
                <p:nvPr/>
              </p:nvGrpSpPr>
              <p:grpSpPr bwMode="auto">
                <a:xfrm>
                  <a:off x="1907704" y="1556792"/>
                  <a:ext cx="288032" cy="2160240"/>
                  <a:chOff x="1547664" y="1556792"/>
                  <a:chExt cx="288032" cy="2160240"/>
                </a:xfrm>
              </p:grpSpPr>
              <p:cxnSp>
                <p:nvCxnSpPr>
                  <p:cNvPr id="224" name="Straight Connector 47"/>
                  <p:cNvCxnSpPr/>
                  <p:nvPr/>
                </p:nvCxnSpPr>
                <p:spPr>
                  <a:xfrm rot="5400000">
                    <a:off x="46754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53902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1208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5400000">
                    <a:off x="68356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5400000">
                    <a:off x="755045"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52"/>
                <p:cNvGrpSpPr>
                  <a:grpSpLocks/>
                </p:cNvGrpSpPr>
                <p:nvPr/>
              </p:nvGrpSpPr>
              <p:grpSpPr bwMode="auto">
                <a:xfrm>
                  <a:off x="2267744" y="1556792"/>
                  <a:ext cx="288032" cy="2160240"/>
                  <a:chOff x="1547664" y="1556792"/>
                  <a:chExt cx="288032" cy="2160240"/>
                </a:xfrm>
              </p:grpSpPr>
              <p:cxnSp>
                <p:nvCxnSpPr>
                  <p:cNvPr id="219" name="Straight Connector 218"/>
                  <p:cNvCxnSpPr/>
                  <p:nvPr/>
                </p:nvCxnSpPr>
                <p:spPr>
                  <a:xfrm rot="5400000">
                    <a:off x="46807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5400000">
                    <a:off x="53955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5400000">
                    <a:off x="61261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68409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55574"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9" name="Group 59"/>
              <p:cNvGrpSpPr>
                <a:grpSpLocks/>
              </p:cNvGrpSpPr>
              <p:nvPr/>
            </p:nvGrpSpPr>
            <p:grpSpPr bwMode="auto">
              <a:xfrm>
                <a:off x="2555776" y="1556792"/>
                <a:ext cx="1008112" cy="2160240"/>
                <a:chOff x="1547664" y="1556792"/>
                <a:chExt cx="1008112" cy="2160240"/>
              </a:xfrm>
            </p:grpSpPr>
            <p:grpSp>
              <p:nvGrpSpPr>
                <p:cNvPr id="10" name="Group 84"/>
                <p:cNvGrpSpPr>
                  <a:grpSpLocks/>
                </p:cNvGrpSpPr>
                <p:nvPr/>
              </p:nvGrpSpPr>
              <p:grpSpPr bwMode="auto">
                <a:xfrm>
                  <a:off x="1547664" y="1556792"/>
                  <a:ext cx="288032" cy="2160240"/>
                  <a:chOff x="1547664" y="1556792"/>
                  <a:chExt cx="288032" cy="2160240"/>
                </a:xfrm>
              </p:grpSpPr>
              <p:cxnSp>
                <p:nvCxnSpPr>
                  <p:cNvPr id="211" name="Straight Connector 210"/>
                  <p:cNvCxnSpPr/>
                  <p:nvPr/>
                </p:nvCxnSpPr>
                <p:spPr>
                  <a:xfrm rot="5400000">
                    <a:off x="46754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53902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61208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5400000">
                    <a:off x="68356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755045"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85"/>
                <p:cNvGrpSpPr>
                  <a:grpSpLocks/>
                </p:cNvGrpSpPr>
                <p:nvPr/>
              </p:nvGrpSpPr>
              <p:grpSpPr bwMode="auto">
                <a:xfrm>
                  <a:off x="1907704" y="1556792"/>
                  <a:ext cx="288032" cy="2160240"/>
                  <a:chOff x="1547664" y="1556792"/>
                  <a:chExt cx="288032" cy="2160240"/>
                </a:xfrm>
              </p:grpSpPr>
              <p:cxnSp>
                <p:nvCxnSpPr>
                  <p:cNvPr id="206" name="Straight Connector 205"/>
                  <p:cNvCxnSpPr/>
                  <p:nvPr/>
                </p:nvCxnSpPr>
                <p:spPr>
                  <a:xfrm rot="5400000">
                    <a:off x="46807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5400000">
                    <a:off x="539550"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rot="5400000">
                    <a:off x="61261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5400000">
                    <a:off x="68409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5400000">
                    <a:off x="75557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52"/>
                <p:cNvGrpSpPr>
                  <a:grpSpLocks/>
                </p:cNvGrpSpPr>
                <p:nvPr/>
              </p:nvGrpSpPr>
              <p:grpSpPr bwMode="auto">
                <a:xfrm>
                  <a:off x="2267744" y="1556792"/>
                  <a:ext cx="288032" cy="2160240"/>
                  <a:chOff x="1547664" y="1556792"/>
                  <a:chExt cx="288032" cy="2160240"/>
                </a:xfrm>
              </p:grpSpPr>
              <p:cxnSp>
                <p:nvCxnSpPr>
                  <p:cNvPr id="201" name="Straight Connector 200"/>
                  <p:cNvCxnSpPr/>
                  <p:nvPr/>
                </p:nvCxnSpPr>
                <p:spPr>
                  <a:xfrm rot="5400000">
                    <a:off x="46860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rot="5400000">
                    <a:off x="540080"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rot="5400000">
                    <a:off x="61314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rot="5400000">
                    <a:off x="684625"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5400000">
                    <a:off x="756104"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grpSp>
        <p:grpSp>
          <p:nvGrpSpPr>
            <p:cNvPr id="13" name="Group 79"/>
            <p:cNvGrpSpPr>
              <a:grpSpLocks/>
            </p:cNvGrpSpPr>
            <p:nvPr/>
          </p:nvGrpSpPr>
          <p:grpSpPr bwMode="auto">
            <a:xfrm rot="5400000">
              <a:off x="5363951" y="4006057"/>
              <a:ext cx="2016548" cy="2159001"/>
              <a:chOff x="1547664" y="1556792"/>
              <a:chExt cx="2016224" cy="2160241"/>
            </a:xfrm>
          </p:grpSpPr>
          <p:grpSp>
            <p:nvGrpSpPr>
              <p:cNvPr id="14" name="Group 58"/>
              <p:cNvGrpSpPr>
                <a:grpSpLocks/>
              </p:cNvGrpSpPr>
              <p:nvPr/>
            </p:nvGrpSpPr>
            <p:grpSpPr bwMode="auto">
              <a:xfrm>
                <a:off x="1547664" y="1556792"/>
                <a:ext cx="1008112" cy="2160240"/>
                <a:chOff x="1547664" y="1556792"/>
                <a:chExt cx="1008112" cy="2160240"/>
              </a:xfrm>
            </p:grpSpPr>
            <p:grpSp>
              <p:nvGrpSpPr>
                <p:cNvPr id="15" name="Group 45"/>
                <p:cNvGrpSpPr>
                  <a:grpSpLocks/>
                </p:cNvGrpSpPr>
                <p:nvPr/>
              </p:nvGrpSpPr>
              <p:grpSpPr bwMode="auto">
                <a:xfrm>
                  <a:off x="1547664" y="1556792"/>
                  <a:ext cx="288032" cy="2160240"/>
                  <a:chOff x="1547664" y="1556792"/>
                  <a:chExt cx="288032" cy="2160240"/>
                </a:xfrm>
              </p:grpSpPr>
              <p:cxnSp>
                <p:nvCxnSpPr>
                  <p:cNvPr id="191" name="Straight Connector 190"/>
                  <p:cNvCxnSpPr/>
                  <p:nvPr/>
                </p:nvCxnSpPr>
                <p:spPr>
                  <a:xfrm rot="5400000">
                    <a:off x="46696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5400000">
                    <a:off x="539974"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rot="5400000">
                    <a:off x="61140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rot="5400000">
                    <a:off x="684414"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rot="5400000">
                    <a:off x="755840"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 name="Group 46"/>
                <p:cNvGrpSpPr>
                  <a:grpSpLocks/>
                </p:cNvGrpSpPr>
                <p:nvPr/>
              </p:nvGrpSpPr>
              <p:grpSpPr bwMode="auto">
                <a:xfrm>
                  <a:off x="1907704" y="1556792"/>
                  <a:ext cx="288032" cy="2160240"/>
                  <a:chOff x="1547664" y="1556792"/>
                  <a:chExt cx="288032" cy="2160240"/>
                </a:xfrm>
              </p:grpSpPr>
              <p:cxnSp>
                <p:nvCxnSpPr>
                  <p:cNvPr id="186" name="Straight Connector 185"/>
                  <p:cNvCxnSpPr/>
                  <p:nvPr/>
                </p:nvCxnSpPr>
                <p:spPr>
                  <a:xfrm rot="5400000">
                    <a:off x="46722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5400000">
                    <a:off x="540239"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5400000">
                    <a:off x="611665"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5400000">
                    <a:off x="68467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5400000">
                    <a:off x="756105"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Group 52"/>
                <p:cNvGrpSpPr>
                  <a:grpSpLocks/>
                </p:cNvGrpSpPr>
                <p:nvPr/>
              </p:nvGrpSpPr>
              <p:grpSpPr bwMode="auto">
                <a:xfrm>
                  <a:off x="2267744" y="1556792"/>
                  <a:ext cx="288032" cy="2160240"/>
                  <a:chOff x="1547664" y="1556792"/>
                  <a:chExt cx="288032" cy="2160240"/>
                </a:xfrm>
              </p:grpSpPr>
              <p:cxnSp>
                <p:nvCxnSpPr>
                  <p:cNvPr id="181" name="Straight Connector 180"/>
                  <p:cNvCxnSpPr/>
                  <p:nvPr/>
                </p:nvCxnSpPr>
                <p:spPr>
                  <a:xfrm rot="5400000">
                    <a:off x="467490"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5400000">
                    <a:off x="54050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5400000">
                    <a:off x="611930"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5400000">
                    <a:off x="68494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756369"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8" name="Group 59"/>
              <p:cNvGrpSpPr>
                <a:grpSpLocks/>
              </p:cNvGrpSpPr>
              <p:nvPr/>
            </p:nvGrpSpPr>
            <p:grpSpPr bwMode="auto">
              <a:xfrm>
                <a:off x="2555776" y="1556792"/>
                <a:ext cx="1008112" cy="2160241"/>
                <a:chOff x="1547664" y="1556792"/>
                <a:chExt cx="1008112" cy="2160241"/>
              </a:xfrm>
            </p:grpSpPr>
            <p:grpSp>
              <p:nvGrpSpPr>
                <p:cNvPr id="19" name="Group 45"/>
                <p:cNvGrpSpPr>
                  <a:grpSpLocks/>
                </p:cNvGrpSpPr>
                <p:nvPr/>
              </p:nvGrpSpPr>
              <p:grpSpPr bwMode="auto">
                <a:xfrm>
                  <a:off x="1547664" y="1556792"/>
                  <a:ext cx="288032" cy="2160240"/>
                  <a:chOff x="1547664" y="1556792"/>
                  <a:chExt cx="288032" cy="2160240"/>
                </a:xfrm>
              </p:grpSpPr>
              <p:cxnSp>
                <p:nvCxnSpPr>
                  <p:cNvPr id="173" name="Straight Connector 172"/>
                  <p:cNvCxnSpPr/>
                  <p:nvPr/>
                </p:nvCxnSpPr>
                <p:spPr>
                  <a:xfrm rot="5400000">
                    <a:off x="46833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rot="5400000">
                    <a:off x="53976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5400000">
                    <a:off x="61277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a:off x="68420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5400000">
                    <a:off x="755629"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oup 46"/>
                <p:cNvGrpSpPr>
                  <a:grpSpLocks/>
                </p:cNvGrpSpPr>
                <p:nvPr/>
              </p:nvGrpSpPr>
              <p:grpSpPr bwMode="auto">
                <a:xfrm>
                  <a:off x="1908761" y="1556792"/>
                  <a:ext cx="287292" cy="2160241"/>
                  <a:chOff x="1548721" y="1556792"/>
                  <a:chExt cx="287292" cy="2160241"/>
                </a:xfrm>
              </p:grpSpPr>
              <p:cxnSp>
                <p:nvCxnSpPr>
                  <p:cNvPr id="168" name="Straight Connector 167"/>
                  <p:cNvCxnSpPr/>
                  <p:nvPr/>
                </p:nvCxnSpPr>
                <p:spPr>
                  <a:xfrm rot="5400000">
                    <a:off x="468601" y="2636913"/>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54002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5400000">
                    <a:off x="61304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68446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rot="5400000">
                    <a:off x="75589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52"/>
                <p:cNvGrpSpPr>
                  <a:grpSpLocks/>
                </p:cNvGrpSpPr>
                <p:nvPr/>
              </p:nvGrpSpPr>
              <p:grpSpPr bwMode="auto">
                <a:xfrm>
                  <a:off x="2267744" y="1556792"/>
                  <a:ext cx="288032" cy="2160240"/>
                  <a:chOff x="1547664" y="1556792"/>
                  <a:chExt cx="288032" cy="2160240"/>
                </a:xfrm>
              </p:grpSpPr>
              <p:cxnSp>
                <p:nvCxnSpPr>
                  <p:cNvPr id="163" name="Straight Connector 162"/>
                  <p:cNvCxnSpPr/>
                  <p:nvPr/>
                </p:nvCxnSpPr>
                <p:spPr>
                  <a:xfrm rot="5400000">
                    <a:off x="46886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54029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61330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68473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75615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grpSp>
      </p:grpSp>
      <p:pic>
        <p:nvPicPr>
          <p:cNvPr id="51" name="Picture 2" descr="C:\Users\DH\My Working Docs\Strain\images\RefIncGrid.PNG"/>
          <p:cNvPicPr>
            <a:picLocks noChangeAspect="1" noChangeArrowheads="1"/>
          </p:cNvPicPr>
          <p:nvPr/>
        </p:nvPicPr>
        <p:blipFill>
          <a:blip r:embed="rId2" cstate="print"/>
          <a:srcRect l="34554" t="34873" r="36883" b="49484"/>
          <a:stretch>
            <a:fillRect/>
          </a:stretch>
        </p:blipFill>
        <p:spPr bwMode="auto">
          <a:xfrm>
            <a:off x="2045696" y="3789040"/>
            <a:ext cx="3168352" cy="2592288"/>
          </a:xfrm>
          <a:prstGeom prst="rect">
            <a:avLst/>
          </a:prstGeom>
          <a:noFill/>
          <a:scene3d>
            <a:camera prst="perspectiveContrastingLeftFacing"/>
            <a:lightRig rig="threePt" dir="t"/>
          </a:scene3d>
        </p:spPr>
      </p:pic>
      <p:pic>
        <p:nvPicPr>
          <p:cNvPr id="28675" name="Picture 2" descr="C:\Users\DH\My Working Docs\Strain\images\RefIncGrid.PNG"/>
          <p:cNvPicPr>
            <a:picLocks noChangeAspect="1" noChangeArrowheads="1"/>
          </p:cNvPicPr>
          <p:nvPr/>
        </p:nvPicPr>
        <p:blipFill>
          <a:blip r:embed="rId2" cstate="print">
            <a:lum bright="42000" contrast="-62000"/>
          </a:blip>
          <a:srcRect l="34554" t="34872" r="36884" b="49484"/>
          <a:stretch>
            <a:fillRect/>
          </a:stretch>
        </p:blipFill>
        <p:spPr bwMode="auto">
          <a:xfrm>
            <a:off x="2262188" y="1268413"/>
            <a:ext cx="2808287" cy="2592387"/>
          </a:xfrm>
          <a:prstGeom prst="rect">
            <a:avLst/>
          </a:prstGeom>
          <a:noFill/>
          <a:ln w="9525">
            <a:noFill/>
            <a:miter lim="800000"/>
            <a:headEnd/>
            <a:tailEnd/>
          </a:ln>
        </p:spPr>
      </p:pic>
      <p:sp>
        <p:nvSpPr>
          <p:cNvPr id="67587" name="Text Box 3"/>
          <p:cNvSpPr txBox="1">
            <a:spLocks noChangeArrowheads="1"/>
          </p:cNvSpPr>
          <p:nvPr/>
        </p:nvSpPr>
        <p:spPr bwMode="auto">
          <a:xfrm>
            <a:off x="2311400" y="928688"/>
            <a:ext cx="3052763" cy="400050"/>
          </a:xfrm>
          <a:prstGeom prst="rect">
            <a:avLst/>
          </a:prstGeom>
          <a:noFill/>
          <a:ln w="9525">
            <a:noFill/>
            <a:miter lim="800000"/>
            <a:headEnd/>
            <a:tailEnd/>
          </a:ln>
          <a:effectLst/>
        </p:spPr>
        <p:txBody>
          <a:bodyPr>
            <a:spAutoFit/>
          </a:bodyPr>
          <a:lstStyle/>
          <a:p>
            <a:pPr fontAlgn="auto">
              <a:spcBef>
                <a:spcPct val="50000"/>
              </a:spcBef>
              <a:spcAft>
                <a:spcPts val="0"/>
              </a:spcAft>
              <a:defRPr/>
            </a:pPr>
            <a:r>
              <a:rPr lang="de-DE" sz="2000" b="1" dirty="0">
                <a:solidFill>
                  <a:prstClr val="black"/>
                </a:solidFill>
                <a:latin typeface="Swis721 Cn BT"/>
              </a:rPr>
              <a:t>Surface pattern image</a:t>
            </a:r>
          </a:p>
        </p:txBody>
      </p:sp>
      <p:sp>
        <p:nvSpPr>
          <p:cNvPr id="28677" name="Rectangle 19"/>
          <p:cNvSpPr>
            <a:spLocks noChangeArrowheads="1"/>
          </p:cNvSpPr>
          <p:nvPr/>
        </p:nvSpPr>
        <p:spPr bwMode="auto">
          <a:xfrm>
            <a:off x="2597150" y="1500188"/>
            <a:ext cx="2133600" cy="2133600"/>
          </a:xfrm>
          <a:prstGeom prst="rect">
            <a:avLst/>
          </a:prstGeom>
          <a:noFill/>
          <a:ln w="9525">
            <a:solidFill>
              <a:schemeClr val="tx1"/>
            </a:solidFill>
            <a:miter lim="800000"/>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78" name="Oval 20"/>
          <p:cNvSpPr>
            <a:spLocks noChangeArrowheads="1"/>
          </p:cNvSpPr>
          <p:nvPr/>
        </p:nvSpPr>
        <p:spPr bwMode="auto">
          <a:xfrm>
            <a:off x="3206750" y="1576388"/>
            <a:ext cx="228600" cy="228600"/>
          </a:xfrm>
          <a:prstGeom prst="ellipse">
            <a:avLst/>
          </a:prstGeom>
          <a:solidFill>
            <a:srgbClr val="FF0000">
              <a:alpha val="50195"/>
            </a:srgb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79" name="Oval 21"/>
          <p:cNvSpPr>
            <a:spLocks noChangeArrowheads="1"/>
          </p:cNvSpPr>
          <p:nvPr/>
        </p:nvSpPr>
        <p:spPr bwMode="auto">
          <a:xfrm>
            <a:off x="3435350" y="2185988"/>
            <a:ext cx="228600" cy="228600"/>
          </a:xfrm>
          <a:prstGeom prst="ellipse">
            <a:avLst/>
          </a:prstGeom>
          <a:solidFill>
            <a:srgbClr val="FF0000">
              <a:alpha val="50195"/>
            </a:srgb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80" name="Oval 22"/>
          <p:cNvSpPr>
            <a:spLocks noChangeArrowheads="1"/>
          </p:cNvSpPr>
          <p:nvPr/>
        </p:nvSpPr>
        <p:spPr bwMode="auto">
          <a:xfrm>
            <a:off x="3892550" y="1576388"/>
            <a:ext cx="228600" cy="228600"/>
          </a:xfrm>
          <a:prstGeom prst="ellipse">
            <a:avLst/>
          </a:prstGeom>
          <a:solidFill>
            <a:srgbClr val="FF0000">
              <a:alpha val="50195"/>
            </a:srgb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81" name="Oval 23"/>
          <p:cNvSpPr>
            <a:spLocks noChangeArrowheads="1"/>
          </p:cNvSpPr>
          <p:nvPr/>
        </p:nvSpPr>
        <p:spPr bwMode="auto">
          <a:xfrm>
            <a:off x="4273550" y="1728788"/>
            <a:ext cx="228600" cy="228600"/>
          </a:xfrm>
          <a:prstGeom prst="ellipse">
            <a:avLst/>
          </a:prstGeom>
          <a:solidFill>
            <a:srgbClr val="FF0000">
              <a:alpha val="50195"/>
            </a:srgb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82" name="Oval 24"/>
          <p:cNvSpPr>
            <a:spLocks noChangeArrowheads="1"/>
          </p:cNvSpPr>
          <p:nvPr/>
        </p:nvSpPr>
        <p:spPr bwMode="auto">
          <a:xfrm>
            <a:off x="4044950" y="2643188"/>
            <a:ext cx="228600" cy="228600"/>
          </a:xfrm>
          <a:prstGeom prst="ellipse">
            <a:avLst/>
          </a:prstGeom>
          <a:solidFill>
            <a:srgbClr val="FF0000">
              <a:alpha val="50195"/>
            </a:srgb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83" name="Oval 25"/>
          <p:cNvSpPr>
            <a:spLocks noChangeArrowheads="1"/>
          </p:cNvSpPr>
          <p:nvPr/>
        </p:nvSpPr>
        <p:spPr bwMode="auto">
          <a:xfrm>
            <a:off x="4425950" y="2795588"/>
            <a:ext cx="228600" cy="228600"/>
          </a:xfrm>
          <a:prstGeom prst="ellipse">
            <a:avLst/>
          </a:prstGeom>
          <a:solidFill>
            <a:srgbClr val="FF0000">
              <a:alpha val="50195"/>
            </a:srgb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84" name="Oval 26"/>
          <p:cNvSpPr>
            <a:spLocks noChangeArrowheads="1"/>
          </p:cNvSpPr>
          <p:nvPr/>
        </p:nvSpPr>
        <p:spPr bwMode="auto">
          <a:xfrm>
            <a:off x="2978150" y="2490788"/>
            <a:ext cx="228600" cy="228600"/>
          </a:xfrm>
          <a:prstGeom prst="ellipse">
            <a:avLst/>
          </a:prstGeom>
          <a:solidFill>
            <a:srgbClr val="FF0000">
              <a:alpha val="50195"/>
            </a:srgb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85" name="Oval 27"/>
          <p:cNvSpPr>
            <a:spLocks noChangeArrowheads="1"/>
          </p:cNvSpPr>
          <p:nvPr/>
        </p:nvSpPr>
        <p:spPr bwMode="auto">
          <a:xfrm>
            <a:off x="2901950" y="3100388"/>
            <a:ext cx="228600" cy="228600"/>
          </a:xfrm>
          <a:prstGeom prst="ellipse">
            <a:avLst/>
          </a:prstGeom>
          <a:solidFill>
            <a:srgbClr val="FF0000">
              <a:alpha val="50195"/>
            </a:srgb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86" name="Oval 28"/>
          <p:cNvSpPr>
            <a:spLocks noChangeArrowheads="1"/>
          </p:cNvSpPr>
          <p:nvPr/>
        </p:nvSpPr>
        <p:spPr bwMode="auto">
          <a:xfrm>
            <a:off x="4121150" y="3252788"/>
            <a:ext cx="228600" cy="228600"/>
          </a:xfrm>
          <a:prstGeom prst="ellipse">
            <a:avLst/>
          </a:prstGeom>
          <a:solidFill>
            <a:srgbClr val="FF0000">
              <a:alpha val="50195"/>
            </a:srgbClr>
          </a:solidFill>
          <a:ln w="9525">
            <a:solidFill>
              <a:schemeClr val="tx1"/>
            </a:solidFill>
            <a:round/>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sp>
        <p:nvSpPr>
          <p:cNvPr id="28687" name="Rectangle 15"/>
          <p:cNvSpPr>
            <a:spLocks noChangeArrowheads="1"/>
          </p:cNvSpPr>
          <p:nvPr/>
        </p:nvSpPr>
        <p:spPr bwMode="auto">
          <a:xfrm>
            <a:off x="2571750" y="3933825"/>
            <a:ext cx="2133600" cy="2133600"/>
          </a:xfrm>
          <a:prstGeom prst="rect">
            <a:avLst/>
          </a:prstGeom>
          <a:noFill/>
          <a:ln w="9525">
            <a:solidFill>
              <a:schemeClr val="tx1"/>
            </a:solidFill>
            <a:prstDash val="lgDash"/>
            <a:miter lim="800000"/>
            <a:headEnd/>
            <a:tailEnd/>
          </a:ln>
        </p:spPr>
        <p:txBody>
          <a:bodyPr wrap="none" anchor="ctr"/>
          <a:lstStyle/>
          <a:p>
            <a:pPr eaLnBrk="1" fontAlgn="auto" hangingPunct="1">
              <a:spcBef>
                <a:spcPts val="0"/>
              </a:spcBef>
              <a:spcAft>
                <a:spcPts val="0"/>
              </a:spcAft>
            </a:pPr>
            <a:endParaRPr lang="en-GB" sz="1800">
              <a:solidFill>
                <a:prstClr val="black"/>
              </a:solidFill>
              <a:latin typeface="Swis721 Cn BT"/>
            </a:endParaRPr>
          </a:p>
        </p:txBody>
      </p:sp>
      <p:pic>
        <p:nvPicPr>
          <p:cNvPr id="28688" name="Picture 2" descr="C:\Users\DH\My Working Docs\Strain\images\RefIncGrid.PNG"/>
          <p:cNvPicPr>
            <a:picLocks noChangeAspect="1" noChangeArrowheads="1"/>
          </p:cNvPicPr>
          <p:nvPr/>
        </p:nvPicPr>
        <p:blipFill>
          <a:blip r:embed="rId3" cstate="print"/>
          <a:srcRect/>
          <a:stretch>
            <a:fillRect/>
          </a:stretch>
        </p:blipFill>
        <p:spPr bwMode="auto">
          <a:xfrm>
            <a:off x="828675" y="1844675"/>
            <a:ext cx="901700" cy="1519238"/>
          </a:xfrm>
          <a:prstGeom prst="rect">
            <a:avLst/>
          </a:prstGeom>
          <a:noFill/>
          <a:ln w="9525">
            <a:noFill/>
            <a:miter lim="800000"/>
            <a:headEnd/>
            <a:tailEnd/>
          </a:ln>
        </p:spPr>
      </p:pic>
      <p:pic>
        <p:nvPicPr>
          <p:cNvPr id="40" name="Picture 2" descr="C:\Users\DH\My Working Docs\Strain\images\RefIncGrid.PNG"/>
          <p:cNvPicPr>
            <a:picLocks noChangeAspect="1" noChangeArrowheads="1"/>
          </p:cNvPicPr>
          <p:nvPr/>
        </p:nvPicPr>
        <p:blipFill>
          <a:blip r:embed="rId4" cstate="print"/>
          <a:srcRect/>
          <a:stretch>
            <a:fillRect/>
          </a:stretch>
        </p:blipFill>
        <p:spPr bwMode="auto">
          <a:xfrm rot="852415">
            <a:off x="1059054" y="4286155"/>
            <a:ext cx="546737" cy="1941662"/>
          </a:xfrm>
          <a:prstGeom prst="rect">
            <a:avLst/>
          </a:prstGeom>
          <a:noFill/>
          <a:scene3d>
            <a:camera prst="perspectiveRelaxed"/>
            <a:lightRig rig="threePt" dir="t"/>
          </a:scene3d>
        </p:spPr>
      </p:pic>
      <p:pic>
        <p:nvPicPr>
          <p:cNvPr id="28690" name="Picture 2" descr="C:\Users\DH\My Working Docs\Strain\images\RefIncGrid.PNG"/>
          <p:cNvPicPr>
            <a:picLocks noChangeAspect="1" noChangeArrowheads="1"/>
          </p:cNvPicPr>
          <p:nvPr/>
        </p:nvPicPr>
        <p:blipFill>
          <a:blip r:embed="rId2" cstate="print"/>
          <a:srcRect l="34554" t="34872" r="36884" b="49484"/>
          <a:stretch>
            <a:fillRect/>
          </a:stretch>
        </p:blipFill>
        <p:spPr bwMode="auto">
          <a:xfrm>
            <a:off x="2262188" y="1268413"/>
            <a:ext cx="2808287" cy="2592387"/>
          </a:xfrm>
          <a:prstGeom prst="rect">
            <a:avLst/>
          </a:prstGeom>
          <a:noFill/>
          <a:ln w="9525">
            <a:noFill/>
            <a:miter lim="800000"/>
            <a:headEnd/>
            <a:tailEnd/>
          </a:ln>
        </p:spPr>
      </p:pic>
      <p:grpSp>
        <p:nvGrpSpPr>
          <p:cNvPr id="22" name="Group 131"/>
          <p:cNvGrpSpPr>
            <a:grpSpLocks/>
          </p:cNvGrpSpPr>
          <p:nvPr/>
        </p:nvGrpSpPr>
        <p:grpSpPr bwMode="auto">
          <a:xfrm>
            <a:off x="5292725" y="1484313"/>
            <a:ext cx="2159000" cy="2160587"/>
            <a:chOff x="1475656" y="1556792"/>
            <a:chExt cx="2160240" cy="2160240"/>
          </a:xfrm>
        </p:grpSpPr>
        <p:grpSp>
          <p:nvGrpSpPr>
            <p:cNvPr id="23" name="Group 32"/>
            <p:cNvGrpSpPr>
              <a:grpSpLocks/>
            </p:cNvGrpSpPr>
            <p:nvPr/>
          </p:nvGrpSpPr>
          <p:grpSpPr bwMode="auto">
            <a:xfrm>
              <a:off x="1476375" y="1557338"/>
              <a:ext cx="2133600" cy="2133600"/>
              <a:chOff x="912" y="960"/>
              <a:chExt cx="1344" cy="1344"/>
            </a:xfrm>
          </p:grpSpPr>
          <p:sp>
            <p:nvSpPr>
              <p:cNvPr id="28861" name="Rectangle 18"/>
              <p:cNvSpPr>
                <a:spLocks noChangeArrowheads="1"/>
              </p:cNvSpPr>
              <p:nvPr/>
            </p:nvSpPr>
            <p:spPr bwMode="auto">
              <a:xfrm>
                <a:off x="912" y="960"/>
                <a:ext cx="1344" cy="1344"/>
              </a:xfrm>
              <a:prstGeom prst="rect">
                <a:avLst/>
              </a:prstGeom>
              <a:noFill/>
              <a:ln w="9525">
                <a:solidFill>
                  <a:schemeClr val="tx1"/>
                </a:solidFill>
                <a:miter lim="800000"/>
                <a:headEnd/>
                <a:tailEnd/>
              </a:ln>
            </p:spPr>
            <p:txBody>
              <a:bodyPr wrap="none" anchor="ctr"/>
              <a:lstStyle/>
              <a:p>
                <a:pPr algn="ctr" fontAlgn="auto">
                  <a:spcBef>
                    <a:spcPts val="0"/>
                  </a:spcBef>
                  <a:spcAft>
                    <a:spcPts val="0"/>
                  </a:spcAft>
                </a:pPr>
                <a:endParaRPr lang="en-GB" sz="1800">
                  <a:solidFill>
                    <a:prstClr val="black"/>
                  </a:solidFill>
                  <a:latin typeface="Swis721 Cn BT"/>
                </a:endParaRPr>
              </a:p>
            </p:txBody>
          </p:sp>
          <p:sp>
            <p:nvSpPr>
              <p:cNvPr id="28862" name="Oval 19"/>
              <p:cNvSpPr>
                <a:spLocks noChangeArrowheads="1"/>
              </p:cNvSpPr>
              <p:nvPr/>
            </p:nvSpPr>
            <p:spPr bwMode="auto">
              <a:xfrm>
                <a:off x="1296" y="1008"/>
                <a:ext cx="144" cy="144"/>
              </a:xfrm>
              <a:prstGeom prst="ellipse">
                <a:avLst/>
              </a:prstGeom>
              <a:solidFill>
                <a:srgbClr val="FF0000">
                  <a:alpha val="50195"/>
                </a:srgbClr>
              </a:solidFill>
              <a:ln w="9525">
                <a:solidFill>
                  <a:schemeClr val="tx1"/>
                </a:solidFill>
                <a:round/>
                <a:headEnd/>
                <a:tailEnd/>
              </a:ln>
            </p:spPr>
            <p:txBody>
              <a:bodyPr wrap="none" anchor="ctr"/>
              <a:lstStyle/>
              <a:p>
                <a:pPr algn="ctr" fontAlgn="auto">
                  <a:spcBef>
                    <a:spcPts val="0"/>
                  </a:spcBef>
                  <a:spcAft>
                    <a:spcPts val="0"/>
                  </a:spcAft>
                </a:pPr>
                <a:endParaRPr lang="en-GB" sz="1800">
                  <a:solidFill>
                    <a:prstClr val="black"/>
                  </a:solidFill>
                  <a:latin typeface="Swis721 Cn BT"/>
                </a:endParaRPr>
              </a:p>
            </p:txBody>
          </p:sp>
          <p:sp>
            <p:nvSpPr>
              <p:cNvPr id="28863" name="Oval 20"/>
              <p:cNvSpPr>
                <a:spLocks noChangeArrowheads="1"/>
              </p:cNvSpPr>
              <p:nvPr/>
            </p:nvSpPr>
            <p:spPr bwMode="auto">
              <a:xfrm>
                <a:off x="1440" y="1392"/>
                <a:ext cx="144" cy="144"/>
              </a:xfrm>
              <a:prstGeom prst="ellipse">
                <a:avLst/>
              </a:prstGeom>
              <a:solidFill>
                <a:srgbClr val="FF0000">
                  <a:alpha val="50195"/>
                </a:srgbClr>
              </a:solidFill>
              <a:ln w="9525">
                <a:solidFill>
                  <a:schemeClr val="tx1"/>
                </a:solidFill>
                <a:round/>
                <a:headEnd/>
                <a:tailEnd/>
              </a:ln>
            </p:spPr>
            <p:txBody>
              <a:bodyPr wrap="none" anchor="ctr"/>
              <a:lstStyle/>
              <a:p>
                <a:pPr algn="ctr" fontAlgn="auto">
                  <a:spcBef>
                    <a:spcPts val="0"/>
                  </a:spcBef>
                  <a:spcAft>
                    <a:spcPts val="0"/>
                  </a:spcAft>
                </a:pPr>
                <a:endParaRPr lang="en-GB" sz="1800">
                  <a:solidFill>
                    <a:prstClr val="black"/>
                  </a:solidFill>
                  <a:latin typeface="Swis721 Cn BT"/>
                </a:endParaRPr>
              </a:p>
            </p:txBody>
          </p:sp>
          <p:sp>
            <p:nvSpPr>
              <p:cNvPr id="28864" name="Oval 21"/>
              <p:cNvSpPr>
                <a:spLocks noChangeArrowheads="1"/>
              </p:cNvSpPr>
              <p:nvPr/>
            </p:nvSpPr>
            <p:spPr bwMode="auto">
              <a:xfrm>
                <a:off x="1728" y="1008"/>
                <a:ext cx="144" cy="144"/>
              </a:xfrm>
              <a:prstGeom prst="ellipse">
                <a:avLst/>
              </a:prstGeom>
              <a:solidFill>
                <a:srgbClr val="FF0000">
                  <a:alpha val="50195"/>
                </a:srgbClr>
              </a:solidFill>
              <a:ln w="9525">
                <a:solidFill>
                  <a:schemeClr val="tx1"/>
                </a:solidFill>
                <a:round/>
                <a:headEnd/>
                <a:tailEnd/>
              </a:ln>
            </p:spPr>
            <p:txBody>
              <a:bodyPr wrap="none" anchor="ctr"/>
              <a:lstStyle/>
              <a:p>
                <a:pPr algn="ctr" fontAlgn="auto">
                  <a:spcBef>
                    <a:spcPts val="0"/>
                  </a:spcBef>
                  <a:spcAft>
                    <a:spcPts val="0"/>
                  </a:spcAft>
                </a:pPr>
                <a:endParaRPr lang="en-GB" sz="1800">
                  <a:solidFill>
                    <a:prstClr val="black"/>
                  </a:solidFill>
                  <a:latin typeface="Swis721 Cn BT"/>
                </a:endParaRPr>
              </a:p>
            </p:txBody>
          </p:sp>
          <p:sp>
            <p:nvSpPr>
              <p:cNvPr id="28865" name="Oval 22"/>
              <p:cNvSpPr>
                <a:spLocks noChangeArrowheads="1"/>
              </p:cNvSpPr>
              <p:nvPr/>
            </p:nvSpPr>
            <p:spPr bwMode="auto">
              <a:xfrm>
                <a:off x="1968" y="1104"/>
                <a:ext cx="144" cy="144"/>
              </a:xfrm>
              <a:prstGeom prst="ellipse">
                <a:avLst/>
              </a:prstGeom>
              <a:solidFill>
                <a:srgbClr val="FF0000">
                  <a:alpha val="50195"/>
                </a:srgbClr>
              </a:solidFill>
              <a:ln w="9525">
                <a:solidFill>
                  <a:schemeClr val="tx1"/>
                </a:solidFill>
                <a:round/>
                <a:headEnd/>
                <a:tailEnd/>
              </a:ln>
            </p:spPr>
            <p:txBody>
              <a:bodyPr wrap="none" anchor="ctr"/>
              <a:lstStyle/>
              <a:p>
                <a:pPr algn="ctr" fontAlgn="auto">
                  <a:spcBef>
                    <a:spcPts val="0"/>
                  </a:spcBef>
                  <a:spcAft>
                    <a:spcPts val="0"/>
                  </a:spcAft>
                </a:pPr>
                <a:endParaRPr lang="en-GB" sz="1800">
                  <a:solidFill>
                    <a:prstClr val="black"/>
                  </a:solidFill>
                  <a:latin typeface="Swis721 Cn BT"/>
                </a:endParaRPr>
              </a:p>
            </p:txBody>
          </p:sp>
          <p:sp>
            <p:nvSpPr>
              <p:cNvPr id="28866" name="Oval 23"/>
              <p:cNvSpPr>
                <a:spLocks noChangeArrowheads="1"/>
              </p:cNvSpPr>
              <p:nvPr/>
            </p:nvSpPr>
            <p:spPr bwMode="auto">
              <a:xfrm>
                <a:off x="1824" y="1680"/>
                <a:ext cx="144" cy="144"/>
              </a:xfrm>
              <a:prstGeom prst="ellipse">
                <a:avLst/>
              </a:prstGeom>
              <a:solidFill>
                <a:srgbClr val="FF0000">
                  <a:alpha val="50195"/>
                </a:srgbClr>
              </a:solidFill>
              <a:ln w="9525">
                <a:solidFill>
                  <a:schemeClr val="tx1"/>
                </a:solidFill>
                <a:round/>
                <a:headEnd/>
                <a:tailEnd/>
              </a:ln>
            </p:spPr>
            <p:txBody>
              <a:bodyPr wrap="none" anchor="ctr"/>
              <a:lstStyle/>
              <a:p>
                <a:pPr algn="ctr" fontAlgn="auto">
                  <a:spcBef>
                    <a:spcPts val="0"/>
                  </a:spcBef>
                  <a:spcAft>
                    <a:spcPts val="0"/>
                  </a:spcAft>
                </a:pPr>
                <a:endParaRPr lang="en-GB" sz="1800">
                  <a:solidFill>
                    <a:prstClr val="black"/>
                  </a:solidFill>
                  <a:latin typeface="Swis721 Cn BT"/>
                </a:endParaRPr>
              </a:p>
            </p:txBody>
          </p:sp>
          <p:sp>
            <p:nvSpPr>
              <p:cNvPr id="28867" name="Oval 24"/>
              <p:cNvSpPr>
                <a:spLocks noChangeArrowheads="1"/>
              </p:cNvSpPr>
              <p:nvPr/>
            </p:nvSpPr>
            <p:spPr bwMode="auto">
              <a:xfrm>
                <a:off x="2064" y="1776"/>
                <a:ext cx="144" cy="144"/>
              </a:xfrm>
              <a:prstGeom prst="ellipse">
                <a:avLst/>
              </a:prstGeom>
              <a:solidFill>
                <a:srgbClr val="FF0000">
                  <a:alpha val="50195"/>
                </a:srgbClr>
              </a:solidFill>
              <a:ln w="9525">
                <a:solidFill>
                  <a:schemeClr val="tx1"/>
                </a:solidFill>
                <a:round/>
                <a:headEnd/>
                <a:tailEnd/>
              </a:ln>
            </p:spPr>
            <p:txBody>
              <a:bodyPr wrap="none" anchor="ctr"/>
              <a:lstStyle/>
              <a:p>
                <a:pPr algn="ctr" fontAlgn="auto">
                  <a:spcBef>
                    <a:spcPts val="0"/>
                  </a:spcBef>
                  <a:spcAft>
                    <a:spcPts val="0"/>
                  </a:spcAft>
                </a:pPr>
                <a:endParaRPr lang="en-GB" sz="1800">
                  <a:solidFill>
                    <a:prstClr val="black"/>
                  </a:solidFill>
                  <a:latin typeface="Swis721 Cn BT"/>
                </a:endParaRPr>
              </a:p>
            </p:txBody>
          </p:sp>
          <p:sp>
            <p:nvSpPr>
              <p:cNvPr id="28868" name="Oval 25"/>
              <p:cNvSpPr>
                <a:spLocks noChangeArrowheads="1"/>
              </p:cNvSpPr>
              <p:nvPr/>
            </p:nvSpPr>
            <p:spPr bwMode="auto">
              <a:xfrm>
                <a:off x="1152" y="1584"/>
                <a:ext cx="144" cy="144"/>
              </a:xfrm>
              <a:prstGeom prst="ellipse">
                <a:avLst/>
              </a:prstGeom>
              <a:solidFill>
                <a:srgbClr val="FF0000">
                  <a:alpha val="50195"/>
                </a:srgbClr>
              </a:solidFill>
              <a:ln w="9525">
                <a:solidFill>
                  <a:schemeClr val="tx1"/>
                </a:solidFill>
                <a:round/>
                <a:headEnd/>
                <a:tailEnd/>
              </a:ln>
            </p:spPr>
            <p:txBody>
              <a:bodyPr wrap="none" anchor="ctr"/>
              <a:lstStyle/>
              <a:p>
                <a:pPr algn="ctr" fontAlgn="auto">
                  <a:spcBef>
                    <a:spcPts val="0"/>
                  </a:spcBef>
                  <a:spcAft>
                    <a:spcPts val="0"/>
                  </a:spcAft>
                </a:pPr>
                <a:endParaRPr lang="en-GB" sz="1800">
                  <a:solidFill>
                    <a:prstClr val="black"/>
                  </a:solidFill>
                  <a:latin typeface="Swis721 Cn BT"/>
                </a:endParaRPr>
              </a:p>
            </p:txBody>
          </p:sp>
          <p:sp>
            <p:nvSpPr>
              <p:cNvPr id="28869" name="Oval 26"/>
              <p:cNvSpPr>
                <a:spLocks noChangeArrowheads="1"/>
              </p:cNvSpPr>
              <p:nvPr/>
            </p:nvSpPr>
            <p:spPr bwMode="auto">
              <a:xfrm>
                <a:off x="1104" y="1968"/>
                <a:ext cx="144" cy="144"/>
              </a:xfrm>
              <a:prstGeom prst="ellipse">
                <a:avLst/>
              </a:prstGeom>
              <a:solidFill>
                <a:srgbClr val="FF0000">
                  <a:alpha val="50195"/>
                </a:srgbClr>
              </a:solidFill>
              <a:ln w="9525">
                <a:solidFill>
                  <a:schemeClr val="tx1"/>
                </a:solidFill>
                <a:round/>
                <a:headEnd/>
                <a:tailEnd/>
              </a:ln>
            </p:spPr>
            <p:txBody>
              <a:bodyPr wrap="none" anchor="ctr"/>
              <a:lstStyle/>
              <a:p>
                <a:pPr algn="ctr" fontAlgn="auto">
                  <a:spcBef>
                    <a:spcPts val="0"/>
                  </a:spcBef>
                  <a:spcAft>
                    <a:spcPts val="0"/>
                  </a:spcAft>
                </a:pPr>
                <a:endParaRPr lang="en-GB" sz="1800">
                  <a:solidFill>
                    <a:prstClr val="black"/>
                  </a:solidFill>
                  <a:latin typeface="Swis721 Cn BT"/>
                </a:endParaRPr>
              </a:p>
            </p:txBody>
          </p:sp>
          <p:sp>
            <p:nvSpPr>
              <p:cNvPr id="28870" name="Oval 27"/>
              <p:cNvSpPr>
                <a:spLocks noChangeArrowheads="1"/>
              </p:cNvSpPr>
              <p:nvPr/>
            </p:nvSpPr>
            <p:spPr bwMode="auto">
              <a:xfrm>
                <a:off x="1872" y="2064"/>
                <a:ext cx="144" cy="144"/>
              </a:xfrm>
              <a:prstGeom prst="ellipse">
                <a:avLst/>
              </a:prstGeom>
              <a:solidFill>
                <a:srgbClr val="FF0000">
                  <a:alpha val="50195"/>
                </a:srgbClr>
              </a:solidFill>
              <a:ln w="9525">
                <a:solidFill>
                  <a:schemeClr val="tx1"/>
                </a:solidFill>
                <a:round/>
                <a:headEnd/>
                <a:tailEnd/>
              </a:ln>
            </p:spPr>
            <p:txBody>
              <a:bodyPr wrap="none" anchor="ctr"/>
              <a:lstStyle/>
              <a:p>
                <a:pPr algn="ctr" fontAlgn="auto">
                  <a:spcBef>
                    <a:spcPts val="0"/>
                  </a:spcBef>
                  <a:spcAft>
                    <a:spcPts val="0"/>
                  </a:spcAft>
                </a:pPr>
                <a:endParaRPr lang="en-GB" sz="1800">
                  <a:solidFill>
                    <a:prstClr val="black"/>
                  </a:solidFill>
                  <a:latin typeface="Swis721 Cn BT"/>
                </a:endParaRPr>
              </a:p>
            </p:txBody>
          </p:sp>
        </p:grpSp>
        <p:grpSp>
          <p:nvGrpSpPr>
            <p:cNvPr id="24" name="Group 78"/>
            <p:cNvGrpSpPr>
              <a:grpSpLocks/>
            </p:cNvGrpSpPr>
            <p:nvPr/>
          </p:nvGrpSpPr>
          <p:grpSpPr bwMode="auto">
            <a:xfrm>
              <a:off x="1547664" y="1556792"/>
              <a:ext cx="2016224" cy="2160240"/>
              <a:chOff x="1547664" y="1556792"/>
              <a:chExt cx="2016224" cy="2160240"/>
            </a:xfrm>
          </p:grpSpPr>
          <p:grpSp>
            <p:nvGrpSpPr>
              <p:cNvPr id="25" name="Group 58"/>
              <p:cNvGrpSpPr>
                <a:grpSpLocks/>
              </p:cNvGrpSpPr>
              <p:nvPr/>
            </p:nvGrpSpPr>
            <p:grpSpPr bwMode="auto">
              <a:xfrm>
                <a:off x="1547664" y="1556792"/>
                <a:ext cx="1008112" cy="2160240"/>
                <a:chOff x="1547664" y="1556792"/>
                <a:chExt cx="1008112" cy="2160240"/>
              </a:xfrm>
            </p:grpSpPr>
            <p:grpSp>
              <p:nvGrpSpPr>
                <p:cNvPr id="26" name="Group 45"/>
                <p:cNvGrpSpPr>
                  <a:grpSpLocks/>
                </p:cNvGrpSpPr>
                <p:nvPr/>
              </p:nvGrpSpPr>
              <p:grpSpPr bwMode="auto">
                <a:xfrm>
                  <a:off x="1547664" y="1556792"/>
                  <a:ext cx="288032" cy="2160240"/>
                  <a:chOff x="1547664" y="1556792"/>
                  <a:chExt cx="288032" cy="2160240"/>
                </a:xfrm>
              </p:grpSpPr>
              <p:cxnSp>
                <p:nvCxnSpPr>
                  <p:cNvPr id="116" name="Straight Connector 115"/>
                  <p:cNvCxnSpPr/>
                  <p:nvPr/>
                </p:nvCxnSpPr>
                <p:spPr>
                  <a:xfrm rot="5400000">
                    <a:off x="467014"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53849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611559"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68303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75451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7" name="Group 46"/>
                <p:cNvGrpSpPr>
                  <a:grpSpLocks/>
                </p:cNvGrpSpPr>
                <p:nvPr/>
              </p:nvGrpSpPr>
              <p:grpSpPr bwMode="auto">
                <a:xfrm>
                  <a:off x="1907704" y="1556792"/>
                  <a:ext cx="288032" cy="2160240"/>
                  <a:chOff x="1547664" y="1556792"/>
                  <a:chExt cx="288032" cy="2160240"/>
                </a:xfrm>
              </p:grpSpPr>
              <p:cxnSp>
                <p:nvCxnSpPr>
                  <p:cNvPr id="111" name="Straight Connector 47"/>
                  <p:cNvCxnSpPr/>
                  <p:nvPr/>
                </p:nvCxnSpPr>
                <p:spPr>
                  <a:xfrm rot="5400000">
                    <a:off x="46754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53902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61208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a:off x="68356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a:off x="755045"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 name="Group 52"/>
                <p:cNvGrpSpPr>
                  <a:grpSpLocks/>
                </p:cNvGrpSpPr>
                <p:nvPr/>
              </p:nvGrpSpPr>
              <p:grpSpPr bwMode="auto">
                <a:xfrm>
                  <a:off x="2267744" y="1556792"/>
                  <a:ext cx="288032" cy="2160240"/>
                  <a:chOff x="1547664" y="1556792"/>
                  <a:chExt cx="288032" cy="2160240"/>
                </a:xfrm>
              </p:grpSpPr>
              <p:cxnSp>
                <p:nvCxnSpPr>
                  <p:cNvPr id="106" name="Straight Connector 105"/>
                  <p:cNvCxnSpPr/>
                  <p:nvPr/>
                </p:nvCxnSpPr>
                <p:spPr>
                  <a:xfrm rot="5400000">
                    <a:off x="46807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53955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61261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68409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755574"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9" name="Group 59"/>
              <p:cNvGrpSpPr>
                <a:grpSpLocks/>
              </p:cNvGrpSpPr>
              <p:nvPr/>
            </p:nvGrpSpPr>
            <p:grpSpPr bwMode="auto">
              <a:xfrm>
                <a:off x="2555776" y="1556792"/>
                <a:ext cx="1008112" cy="2160240"/>
                <a:chOff x="1547664" y="1556792"/>
                <a:chExt cx="1008112" cy="2160240"/>
              </a:xfrm>
            </p:grpSpPr>
            <p:grpSp>
              <p:nvGrpSpPr>
                <p:cNvPr id="30" name="Group 84"/>
                <p:cNvGrpSpPr>
                  <a:grpSpLocks/>
                </p:cNvGrpSpPr>
                <p:nvPr/>
              </p:nvGrpSpPr>
              <p:grpSpPr bwMode="auto">
                <a:xfrm>
                  <a:off x="1547664" y="1556792"/>
                  <a:ext cx="288032" cy="2160240"/>
                  <a:chOff x="1547664" y="1556792"/>
                  <a:chExt cx="288032" cy="2160240"/>
                </a:xfrm>
              </p:grpSpPr>
              <p:cxnSp>
                <p:nvCxnSpPr>
                  <p:cNvPr id="98" name="Straight Connector 97"/>
                  <p:cNvCxnSpPr/>
                  <p:nvPr/>
                </p:nvCxnSpPr>
                <p:spPr>
                  <a:xfrm rot="5400000">
                    <a:off x="46754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53902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61208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68356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755045"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1" name="Group 85"/>
                <p:cNvGrpSpPr>
                  <a:grpSpLocks/>
                </p:cNvGrpSpPr>
                <p:nvPr/>
              </p:nvGrpSpPr>
              <p:grpSpPr bwMode="auto">
                <a:xfrm>
                  <a:off x="1907704" y="1556792"/>
                  <a:ext cx="288032" cy="2160240"/>
                  <a:chOff x="1547664" y="1556792"/>
                  <a:chExt cx="288032" cy="2160240"/>
                </a:xfrm>
              </p:grpSpPr>
              <p:cxnSp>
                <p:nvCxnSpPr>
                  <p:cNvPr id="93" name="Straight Connector 92"/>
                  <p:cNvCxnSpPr/>
                  <p:nvPr/>
                </p:nvCxnSpPr>
                <p:spPr>
                  <a:xfrm rot="5400000">
                    <a:off x="46807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539550"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61261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68409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75557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 name="Group 52"/>
                <p:cNvGrpSpPr>
                  <a:grpSpLocks/>
                </p:cNvGrpSpPr>
                <p:nvPr/>
              </p:nvGrpSpPr>
              <p:grpSpPr bwMode="auto">
                <a:xfrm>
                  <a:off x="2267744" y="1556792"/>
                  <a:ext cx="288032" cy="2160240"/>
                  <a:chOff x="1547664" y="1556792"/>
                  <a:chExt cx="288032" cy="2160240"/>
                </a:xfrm>
              </p:grpSpPr>
              <p:cxnSp>
                <p:nvCxnSpPr>
                  <p:cNvPr id="88" name="Straight Connector 87"/>
                  <p:cNvCxnSpPr/>
                  <p:nvPr/>
                </p:nvCxnSpPr>
                <p:spPr>
                  <a:xfrm rot="5400000">
                    <a:off x="46860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080"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61314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684625"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756104"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grpSp>
        <p:grpSp>
          <p:nvGrpSpPr>
            <p:cNvPr id="33" name="Group 79"/>
            <p:cNvGrpSpPr>
              <a:grpSpLocks/>
            </p:cNvGrpSpPr>
            <p:nvPr/>
          </p:nvGrpSpPr>
          <p:grpSpPr bwMode="auto">
            <a:xfrm rot="5400000">
              <a:off x="1547664" y="1556792"/>
              <a:ext cx="2016224" cy="2160240"/>
              <a:chOff x="1547664" y="1556792"/>
              <a:chExt cx="2016224" cy="2160240"/>
            </a:xfrm>
          </p:grpSpPr>
          <p:grpSp>
            <p:nvGrpSpPr>
              <p:cNvPr id="34" name="Group 58"/>
              <p:cNvGrpSpPr>
                <a:grpSpLocks/>
              </p:cNvGrpSpPr>
              <p:nvPr/>
            </p:nvGrpSpPr>
            <p:grpSpPr bwMode="auto">
              <a:xfrm>
                <a:off x="1547664" y="1556792"/>
                <a:ext cx="1008112" cy="2160240"/>
                <a:chOff x="1547664" y="1556792"/>
                <a:chExt cx="1008112" cy="2160240"/>
              </a:xfrm>
            </p:grpSpPr>
            <p:grpSp>
              <p:nvGrpSpPr>
                <p:cNvPr id="35" name="Group 45"/>
                <p:cNvGrpSpPr>
                  <a:grpSpLocks/>
                </p:cNvGrpSpPr>
                <p:nvPr/>
              </p:nvGrpSpPr>
              <p:grpSpPr bwMode="auto">
                <a:xfrm>
                  <a:off x="1547664" y="1556792"/>
                  <a:ext cx="288032" cy="2160240"/>
                  <a:chOff x="1547664" y="1556792"/>
                  <a:chExt cx="288032" cy="2160240"/>
                </a:xfrm>
              </p:grpSpPr>
              <p:cxnSp>
                <p:nvCxnSpPr>
                  <p:cNvPr id="78" name="Straight Connector 77"/>
                  <p:cNvCxnSpPr/>
                  <p:nvPr/>
                </p:nvCxnSpPr>
                <p:spPr>
                  <a:xfrm rot="5400000">
                    <a:off x="46696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539974"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1140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684414"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755840"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 name="Group 46"/>
                <p:cNvGrpSpPr>
                  <a:grpSpLocks/>
                </p:cNvGrpSpPr>
                <p:nvPr/>
              </p:nvGrpSpPr>
              <p:grpSpPr bwMode="auto">
                <a:xfrm>
                  <a:off x="1907704" y="1556792"/>
                  <a:ext cx="288032" cy="2160240"/>
                  <a:chOff x="1547664" y="1556792"/>
                  <a:chExt cx="288032" cy="2160240"/>
                </a:xfrm>
              </p:grpSpPr>
              <p:cxnSp>
                <p:nvCxnSpPr>
                  <p:cNvPr id="73" name="Straight Connector 72"/>
                  <p:cNvCxnSpPr/>
                  <p:nvPr/>
                </p:nvCxnSpPr>
                <p:spPr>
                  <a:xfrm rot="5400000">
                    <a:off x="46722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540239"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611665"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68467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756105"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52"/>
                <p:cNvGrpSpPr>
                  <a:grpSpLocks/>
                </p:cNvGrpSpPr>
                <p:nvPr/>
              </p:nvGrpSpPr>
              <p:grpSpPr bwMode="auto">
                <a:xfrm>
                  <a:off x="2267744" y="1556792"/>
                  <a:ext cx="288032" cy="2160240"/>
                  <a:chOff x="1547664" y="1556792"/>
                  <a:chExt cx="288032" cy="2160240"/>
                </a:xfrm>
              </p:grpSpPr>
              <p:cxnSp>
                <p:nvCxnSpPr>
                  <p:cNvPr id="68" name="Straight Connector 67"/>
                  <p:cNvCxnSpPr/>
                  <p:nvPr/>
                </p:nvCxnSpPr>
                <p:spPr>
                  <a:xfrm rot="5400000">
                    <a:off x="467490"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54050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11930"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68494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756369"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8" name="Group 59"/>
              <p:cNvGrpSpPr>
                <a:grpSpLocks/>
              </p:cNvGrpSpPr>
              <p:nvPr/>
            </p:nvGrpSpPr>
            <p:grpSpPr bwMode="auto">
              <a:xfrm>
                <a:off x="2555776" y="1556792"/>
                <a:ext cx="1008112" cy="2160240"/>
                <a:chOff x="1547664" y="1556792"/>
                <a:chExt cx="1008112" cy="2160240"/>
              </a:xfrm>
            </p:grpSpPr>
            <p:grpSp>
              <p:nvGrpSpPr>
                <p:cNvPr id="39" name="Group 45"/>
                <p:cNvGrpSpPr>
                  <a:grpSpLocks/>
                </p:cNvGrpSpPr>
                <p:nvPr/>
              </p:nvGrpSpPr>
              <p:grpSpPr bwMode="auto">
                <a:xfrm>
                  <a:off x="1547664" y="1556792"/>
                  <a:ext cx="288032" cy="2160240"/>
                  <a:chOff x="1547664" y="1556792"/>
                  <a:chExt cx="288032" cy="2160240"/>
                </a:xfrm>
              </p:grpSpPr>
              <p:cxnSp>
                <p:nvCxnSpPr>
                  <p:cNvPr id="60" name="Straight Connector 59"/>
                  <p:cNvCxnSpPr/>
                  <p:nvPr/>
                </p:nvCxnSpPr>
                <p:spPr>
                  <a:xfrm rot="5400000">
                    <a:off x="46833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53976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61277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68420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755629"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Group 46"/>
                <p:cNvGrpSpPr>
                  <a:grpSpLocks/>
                </p:cNvGrpSpPr>
                <p:nvPr/>
              </p:nvGrpSpPr>
              <p:grpSpPr bwMode="auto">
                <a:xfrm>
                  <a:off x="1907704" y="1556792"/>
                  <a:ext cx="288032" cy="2160240"/>
                  <a:chOff x="1547664" y="1556792"/>
                  <a:chExt cx="288032" cy="2160240"/>
                </a:xfrm>
              </p:grpSpPr>
              <p:cxnSp>
                <p:nvCxnSpPr>
                  <p:cNvPr id="55" name="Straight Connector 54"/>
                  <p:cNvCxnSpPr/>
                  <p:nvPr/>
                </p:nvCxnSpPr>
                <p:spPr>
                  <a:xfrm rot="5400000">
                    <a:off x="46860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54002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61304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684467"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755893"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2" name="Group 52"/>
                <p:cNvGrpSpPr>
                  <a:grpSpLocks/>
                </p:cNvGrpSpPr>
                <p:nvPr/>
              </p:nvGrpSpPr>
              <p:grpSpPr bwMode="auto">
                <a:xfrm>
                  <a:off x="2267744" y="1556792"/>
                  <a:ext cx="288032" cy="2160240"/>
                  <a:chOff x="1547664" y="1556792"/>
                  <a:chExt cx="288032" cy="2160240"/>
                </a:xfrm>
              </p:grpSpPr>
              <p:cxnSp>
                <p:nvCxnSpPr>
                  <p:cNvPr id="48" name="Straight Connector 47"/>
                  <p:cNvCxnSpPr/>
                  <p:nvPr/>
                </p:nvCxnSpPr>
                <p:spPr>
                  <a:xfrm rot="5400000">
                    <a:off x="46886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540292"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613306"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84731" y="26369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75615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grpSp>
          </p:grpSp>
        </p:grpSp>
      </p:grpSp>
      <p:sp>
        <p:nvSpPr>
          <p:cNvPr id="245" name="Text Box 2"/>
          <p:cNvSpPr txBox="1">
            <a:spLocks noChangeArrowheads="1"/>
          </p:cNvSpPr>
          <p:nvPr/>
        </p:nvSpPr>
        <p:spPr bwMode="auto">
          <a:xfrm>
            <a:off x="7543800" y="1371600"/>
            <a:ext cx="1439863" cy="5509200"/>
          </a:xfrm>
          <a:prstGeom prst="rect">
            <a:avLst/>
          </a:prstGeom>
          <a:noFill/>
          <a:ln w="9525">
            <a:noFill/>
            <a:miter lim="800000"/>
            <a:headEnd/>
            <a:tailEnd/>
          </a:ln>
        </p:spPr>
        <p:txBody>
          <a:bodyPr>
            <a:spAutoFit/>
          </a:bodyPr>
          <a:lstStyle/>
          <a:p>
            <a:pPr fontAlgn="auto">
              <a:spcBef>
                <a:spcPct val="50000"/>
              </a:spcBef>
              <a:spcAft>
                <a:spcPts val="0"/>
              </a:spcAft>
              <a:buClr>
                <a:srgbClr val="DE002F"/>
              </a:buClr>
              <a:buFont typeface="Webdings" pitchFamily="18" charset="2"/>
              <a:buChar char="4"/>
            </a:pPr>
            <a:r>
              <a:rPr lang="de-DE" sz="1600" dirty="0">
                <a:solidFill>
                  <a:prstClr val="black"/>
                </a:solidFill>
                <a:latin typeface="Swis721 Cn BT"/>
              </a:rPr>
              <a:t> </a:t>
            </a:r>
            <a:r>
              <a:rPr lang="de-DE" sz="1600" dirty="0" err="1">
                <a:solidFill>
                  <a:prstClr val="black"/>
                </a:solidFill>
                <a:latin typeface="Swis721 Cn BT"/>
              </a:rPr>
              <a:t>Each</a:t>
            </a:r>
            <a:r>
              <a:rPr lang="de-DE" sz="1600" dirty="0">
                <a:solidFill>
                  <a:prstClr val="black"/>
                </a:solidFill>
                <a:latin typeface="Swis721 Cn BT"/>
              </a:rPr>
              <a:t> </a:t>
            </a:r>
            <a:r>
              <a:rPr lang="de-DE" sz="1600" dirty="0" err="1" smtClean="0">
                <a:solidFill>
                  <a:prstClr val="black"/>
                </a:solidFill>
                <a:latin typeface="Swis721 Cn BT"/>
              </a:rPr>
              <a:t>small</a:t>
            </a:r>
            <a:r>
              <a:rPr lang="de-DE" sz="1600" dirty="0" smtClean="0">
                <a:solidFill>
                  <a:prstClr val="black"/>
                </a:solidFill>
                <a:latin typeface="Swis721 Cn BT"/>
              </a:rPr>
              <a:t> </a:t>
            </a:r>
            <a:r>
              <a:rPr lang="de-DE" sz="1600" dirty="0" err="1" smtClean="0">
                <a:solidFill>
                  <a:prstClr val="black"/>
                </a:solidFill>
                <a:latin typeface="Swis721 Cn BT"/>
              </a:rPr>
              <a:t>square</a:t>
            </a:r>
            <a:r>
              <a:rPr lang="de-DE" sz="1600" dirty="0" smtClean="0">
                <a:solidFill>
                  <a:prstClr val="black"/>
                </a:solidFill>
                <a:latin typeface="Swis721 Cn BT"/>
              </a:rPr>
              <a:t> </a:t>
            </a:r>
            <a:r>
              <a:rPr lang="de-DE" sz="1600" dirty="0">
                <a:solidFill>
                  <a:prstClr val="black"/>
                </a:solidFill>
                <a:latin typeface="Swis721 Cn BT"/>
              </a:rPr>
              <a:t>is a pixel</a:t>
            </a:r>
          </a:p>
          <a:p>
            <a:pPr fontAlgn="auto">
              <a:spcBef>
                <a:spcPct val="50000"/>
              </a:spcBef>
              <a:spcAft>
                <a:spcPts val="0"/>
              </a:spcAft>
              <a:buClr>
                <a:srgbClr val="DE002F"/>
              </a:buClr>
              <a:buFont typeface="Webdings" pitchFamily="18" charset="2"/>
              <a:buChar char="4"/>
            </a:pPr>
            <a:endParaRPr lang="de-DE" sz="1600" dirty="0">
              <a:solidFill>
                <a:prstClr val="black"/>
              </a:solidFill>
              <a:latin typeface="Swis721 Cn BT"/>
            </a:endParaRPr>
          </a:p>
          <a:p>
            <a:pPr fontAlgn="auto">
              <a:spcBef>
                <a:spcPct val="50000"/>
              </a:spcBef>
              <a:spcAft>
                <a:spcPts val="0"/>
              </a:spcAft>
              <a:buClr>
                <a:srgbClr val="DE002F"/>
              </a:buClr>
              <a:buFont typeface="Webdings" pitchFamily="18" charset="2"/>
              <a:buChar char="4"/>
            </a:pPr>
            <a:r>
              <a:rPr lang="de-DE" sz="1600" dirty="0">
                <a:solidFill>
                  <a:prstClr val="black"/>
                </a:solidFill>
                <a:latin typeface="Swis721 Cn BT"/>
              </a:rPr>
              <a:t> We need to deform the subset in the second image to match that in the ref image</a:t>
            </a:r>
          </a:p>
          <a:p>
            <a:pPr fontAlgn="auto">
              <a:spcBef>
                <a:spcPct val="50000"/>
              </a:spcBef>
              <a:spcAft>
                <a:spcPts val="0"/>
              </a:spcAft>
              <a:buClr>
                <a:srgbClr val="DE002F"/>
              </a:buClr>
              <a:buFont typeface="Webdings" pitchFamily="18" charset="2"/>
              <a:buChar char="4"/>
            </a:pPr>
            <a:endParaRPr lang="de-DE" sz="1600" dirty="0">
              <a:solidFill>
                <a:prstClr val="black"/>
              </a:solidFill>
              <a:latin typeface="Swis721 Cn BT"/>
            </a:endParaRPr>
          </a:p>
          <a:p>
            <a:pPr fontAlgn="auto">
              <a:spcBef>
                <a:spcPct val="50000"/>
              </a:spcBef>
              <a:spcAft>
                <a:spcPts val="0"/>
              </a:spcAft>
              <a:buClr>
                <a:srgbClr val="DE002F"/>
              </a:buClr>
              <a:buFont typeface="Webdings" pitchFamily="18" charset="2"/>
              <a:buChar char="4"/>
            </a:pPr>
            <a:r>
              <a:rPr lang="de-DE" sz="1600" dirty="0">
                <a:solidFill>
                  <a:prstClr val="black"/>
                </a:solidFill>
                <a:latin typeface="Swis721 Cn BT"/>
              </a:rPr>
              <a:t> Requires sub-pixel image interpolation to re-build the deformed subset image content</a:t>
            </a:r>
          </a:p>
        </p:txBody>
      </p:sp>
      <p:sp>
        <p:nvSpPr>
          <p:cNvPr id="28703" name="Titel 233"/>
          <p:cNvSpPr>
            <a:spLocks noGrp="1"/>
          </p:cNvSpPr>
          <p:nvPr>
            <p:ph type="title"/>
          </p:nvPr>
        </p:nvSpPr>
        <p:spPr>
          <a:xfrm>
            <a:off x="177800" y="279400"/>
            <a:ext cx="8496300" cy="649288"/>
          </a:xfrm>
        </p:spPr>
        <p:txBody>
          <a:bodyPr/>
          <a:lstStyle/>
          <a:p>
            <a:r>
              <a:rPr lang="de-DE" dirty="0" smtClean="0">
                <a:solidFill>
                  <a:srgbClr val="183992"/>
                </a:solidFill>
              </a:rPr>
              <a:t>Grey scale image interpolation</a:t>
            </a:r>
            <a:endParaRPr lang="en-US" dirty="0" smtClean="0"/>
          </a:p>
        </p:txBody>
      </p:sp>
    </p:spTree>
    <p:extLst>
      <p:ext uri="{BB962C8B-B14F-4D97-AF65-F5344CB8AC3E}">
        <p14:creationId xmlns:p14="http://schemas.microsoft.com/office/powerpoint/2010/main" val="3099423717"/>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577" y="265112"/>
            <a:ext cx="8496300" cy="649288"/>
          </a:xfrm>
        </p:spPr>
        <p:txBody>
          <a:bodyPr/>
          <a:lstStyle/>
          <a:p>
            <a:r>
              <a:rPr lang="en-GB" dirty="0" smtClean="0"/>
              <a:t>Grey scale interpolation</a:t>
            </a:r>
            <a:endParaRPr lang="en-GB" dirty="0"/>
          </a:p>
        </p:txBody>
      </p:sp>
      <p:sp>
        <p:nvSpPr>
          <p:cNvPr id="5" name="Slide Number Placeholder 4"/>
          <p:cNvSpPr>
            <a:spLocks noGrp="1"/>
          </p:cNvSpPr>
          <p:nvPr>
            <p:ph type="sldNum" sz="quarter" idx="4294967295"/>
          </p:nvPr>
        </p:nvSpPr>
        <p:spPr>
          <a:xfrm>
            <a:off x="8172504" y="6500834"/>
            <a:ext cx="542900" cy="220641"/>
          </a:xfrm>
          <a:prstGeom prst="rect">
            <a:avLst/>
          </a:prstGeom>
        </p:spPr>
        <p:txBody>
          <a:bodyPr/>
          <a:lstStyle/>
          <a:p>
            <a:fld id="{5EE8086B-15AF-4B69-A3AE-8A11D32D03DB}" type="slidenum">
              <a:rPr lang="de-DE" smtClean="0">
                <a:solidFill>
                  <a:prstClr val="black">
                    <a:tint val="75000"/>
                  </a:prstClr>
                </a:solidFill>
              </a:rPr>
              <a:pPr/>
              <a:t>19</a:t>
            </a:fld>
            <a:endParaRPr lang="de-DE">
              <a:solidFill>
                <a:prstClr val="black">
                  <a:tint val="75000"/>
                </a:prstClr>
              </a:solidFill>
            </a:endParaRPr>
          </a:p>
        </p:txBody>
      </p:sp>
      <p:graphicFrame>
        <p:nvGraphicFramePr>
          <p:cNvPr id="11" name="Inhaltsplatzhalter 10"/>
          <p:cNvGraphicFramePr>
            <a:graphicFrameLocks/>
          </p:cNvGraphicFramePr>
          <p:nvPr>
            <p:custDataLst>
              <p:tags r:id="rId1"/>
            </p:custDataLst>
            <p:extLst>
              <p:ext uri="{D42A27DB-BD31-4B8C-83A1-F6EECF244321}">
                <p14:modId xmlns:p14="http://schemas.microsoft.com/office/powerpoint/2010/main" val="3143979874"/>
              </p:ext>
            </p:extLst>
          </p:nvPr>
        </p:nvGraphicFramePr>
        <p:xfrm>
          <a:off x="720436" y="2798618"/>
          <a:ext cx="7646991" cy="3159285"/>
        </p:xfrm>
        <a:graphic>
          <a:graphicData uri="http://schemas.openxmlformats.org/drawingml/2006/table">
            <a:tbl>
              <a:tblPr/>
              <a:tblGrid>
                <a:gridCol w="3505200"/>
                <a:gridCol w="381000"/>
                <a:gridCol w="3760791"/>
              </a:tblGrid>
              <a:tr h="768615">
                <a:tc>
                  <a:txBody>
                    <a:bodyPr/>
                    <a:lstStyle/>
                    <a:p>
                      <a:pPr>
                        <a:spcAft>
                          <a:spcPts val="0"/>
                        </a:spcAft>
                      </a:pPr>
                      <a:r>
                        <a:rPr lang="de-DE" sz="1400" b="1" dirty="0" smtClean="0">
                          <a:solidFill>
                            <a:srgbClr val="FFFFFF"/>
                          </a:solidFill>
                          <a:latin typeface="+mn-lt"/>
                          <a:ea typeface="Times New Roman"/>
                          <a:cs typeface="Times New Roman"/>
                        </a:rPr>
                        <a:t>Fast and Medium mode</a:t>
                      </a:r>
                      <a:endParaRPr lang="de-DE" sz="14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spcAft>
                          <a:spcPts val="0"/>
                        </a:spcAft>
                      </a:pPr>
                      <a:endParaRPr lang="de-DE" sz="1400" dirty="0">
                        <a:latin typeface="+mn-lt"/>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spcAft>
                          <a:spcPts val="0"/>
                        </a:spcAft>
                      </a:pPr>
                      <a:r>
                        <a:rPr lang="de-DE" sz="1400" b="1" dirty="0" smtClean="0">
                          <a:solidFill>
                            <a:srgbClr val="FFFFFF"/>
                          </a:solidFill>
                          <a:latin typeface="+mn-lt"/>
                          <a:ea typeface="Times New Roman"/>
                          <a:cs typeface="Times New Roman"/>
                        </a:rPr>
                        <a:t>Accurate mode</a:t>
                      </a:r>
                      <a:endParaRPr lang="de-DE" sz="1400" dirty="0">
                        <a:latin typeface="+mn-lt"/>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768615">
                <a:tc>
                  <a:txBody>
                    <a:bodyPr/>
                    <a:lstStyle/>
                    <a:p>
                      <a:pPr>
                        <a:spcAft>
                          <a:spcPts val="0"/>
                        </a:spcAft>
                      </a:pPr>
                      <a:r>
                        <a:rPr lang="de-DE" sz="1400" dirty="0" smtClean="0">
                          <a:latin typeface="+mn-lt"/>
                          <a:ea typeface="Times New Roman"/>
                          <a:cs typeface="Times New Roman"/>
                        </a:rPr>
                        <a:t>Bilinear</a:t>
                      </a:r>
                      <a:endParaRPr lang="de-DE" sz="14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spcAft>
                          <a:spcPts val="0"/>
                        </a:spcAft>
                      </a:pPr>
                      <a:endParaRPr lang="de-DE" sz="1400" dirty="0">
                        <a:latin typeface="+mn-lt"/>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spcAft>
                          <a:spcPts val="0"/>
                        </a:spcAft>
                      </a:pPr>
                      <a:r>
                        <a:rPr lang="de-DE" sz="1400" dirty="0" smtClean="0">
                          <a:latin typeface="+mn-lt"/>
                          <a:ea typeface="Times New Roman"/>
                          <a:cs typeface="Times New Roman"/>
                        </a:rPr>
                        <a:t>6th Order Spline</a:t>
                      </a:r>
                      <a:endParaRPr lang="de-DE" sz="1400" dirty="0">
                        <a:latin typeface="+mn-lt"/>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768615">
                <a:tc>
                  <a:txBody>
                    <a:bodyPr/>
                    <a:lstStyle/>
                    <a:p>
                      <a:pPr>
                        <a:spcAft>
                          <a:spcPts val="0"/>
                        </a:spcAft>
                      </a:pPr>
                      <a:r>
                        <a:rPr lang="de-DE" sz="1400" dirty="0" smtClean="0">
                          <a:latin typeface="+mn-lt"/>
                          <a:ea typeface="Times New Roman"/>
                          <a:cs typeface="Times New Roman"/>
                        </a:rPr>
                        <a:t>For small stains (&lt;1%) Can lead to banding (pixel</a:t>
                      </a:r>
                      <a:r>
                        <a:rPr lang="de-DE" sz="1400" baseline="0" dirty="0" smtClean="0">
                          <a:latin typeface="+mn-lt"/>
                          <a:ea typeface="Times New Roman"/>
                          <a:cs typeface="Times New Roman"/>
                        </a:rPr>
                        <a:t> locking) in the strain field.  Similar to pixel locking due to speckle size being too small:</a:t>
                      </a:r>
                      <a:endParaRPr lang="de-DE" sz="1400" dirty="0" smtClean="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rgbClr val="D7D6EA"/>
                    </a:solidFill>
                  </a:tcPr>
                </a:tc>
                <a:tc>
                  <a:txBody>
                    <a:bodyPr/>
                    <a:lstStyle/>
                    <a:p>
                      <a:pPr>
                        <a:spcAft>
                          <a:spcPts val="0"/>
                        </a:spcAft>
                      </a:pPr>
                      <a:endParaRPr lang="de-DE" sz="1400" dirty="0">
                        <a:latin typeface="+mn-lt"/>
                        <a:ea typeface="Times New Roman"/>
                        <a:cs typeface="Times New Roman"/>
                      </a:endParaRPr>
                    </a:p>
                  </a:txBody>
                  <a:tcPr marL="68580" marR="68580" marT="0" marB="0" anchor="ctr">
                    <a:lnL>
                      <a:noFill/>
                    </a:lnL>
                    <a:lnR>
                      <a:noFill/>
                    </a:lnR>
                    <a:lnT>
                      <a:noFill/>
                    </a:lnT>
                    <a:lnB>
                      <a:noFill/>
                    </a:lnB>
                    <a:solidFill>
                      <a:srgbClr val="D7D6EA"/>
                    </a:solidFill>
                  </a:tcPr>
                </a:tc>
                <a:tc>
                  <a:txBody>
                    <a:bodyPr/>
                    <a:lstStyle/>
                    <a:p>
                      <a:pPr>
                        <a:spcAft>
                          <a:spcPts val="0"/>
                        </a:spcAft>
                      </a:pPr>
                      <a:r>
                        <a:rPr lang="de-DE" sz="1400" dirty="0" smtClean="0">
                          <a:latin typeface="+mn-lt"/>
                          <a:ea typeface="Times New Roman"/>
                          <a:cs typeface="Times New Roman"/>
                        </a:rPr>
                        <a:t>Better</a:t>
                      </a:r>
                      <a:r>
                        <a:rPr lang="de-DE" sz="1400" baseline="0" dirty="0" smtClean="0">
                          <a:latin typeface="+mn-lt"/>
                          <a:ea typeface="Times New Roman"/>
                          <a:cs typeface="Times New Roman"/>
                        </a:rPr>
                        <a:t> interpolation with less susceptibility to pixel locking</a:t>
                      </a:r>
                      <a:endParaRPr lang="de-DE" sz="1400" dirty="0">
                        <a:latin typeface="+mn-lt"/>
                        <a:ea typeface="Times New Roman"/>
                        <a:cs typeface="Times New Roman"/>
                      </a:endParaRPr>
                    </a:p>
                  </a:txBody>
                  <a:tcPr marL="68580" marR="68580" marT="0" marB="0" anchor="ctr">
                    <a:lnL>
                      <a:noFill/>
                    </a:lnL>
                    <a:lnR>
                      <a:noFill/>
                    </a:lnR>
                    <a:lnT>
                      <a:noFill/>
                    </a:lnT>
                    <a:lnB>
                      <a:noFill/>
                    </a:lnB>
                    <a:solidFill>
                      <a:srgbClr val="D7D6EA"/>
                    </a:solidFill>
                  </a:tcPr>
                </a:tc>
              </a:tr>
              <a:tr h="768615">
                <a:tc>
                  <a:txBody>
                    <a:bodyPr/>
                    <a:lstStyle/>
                    <a:p>
                      <a:pPr>
                        <a:spcAft>
                          <a:spcPts val="0"/>
                        </a:spcAft>
                      </a:pPr>
                      <a:endParaRPr lang="de-DE" sz="14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dirty="0" smtClean="0">
                        <a:latin typeface="+mn-lt"/>
                        <a:ea typeface="Times New Roman"/>
                        <a:cs typeface="Times New Roman"/>
                      </a:endParaRPr>
                    </a:p>
                  </a:txBody>
                  <a:tcPr marL="68580" marR="68580" marT="0" marB="0" anchor="ctr">
                    <a:lnL>
                      <a:noFill/>
                    </a:lnL>
                    <a:lnR>
                      <a:noFill/>
                    </a:lnR>
                    <a:lnT>
                      <a:noFill/>
                    </a:lnT>
                    <a:lnB>
                      <a:noFill/>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dirty="0" smtClean="0">
                        <a:latin typeface="+mn-lt"/>
                        <a:ea typeface="Times New Roman"/>
                        <a:cs typeface="Times New Roman"/>
                      </a:endParaRPr>
                    </a:p>
                  </a:txBody>
                  <a:tcPr marL="68580" marR="68580" marT="0" marB="0" anchor="ctr">
                    <a:lnL>
                      <a:noFill/>
                    </a:lnL>
                    <a:lnR>
                      <a:noFill/>
                    </a:lnR>
                    <a:lnT>
                      <a:noFill/>
                    </a:lnT>
                    <a:lnB>
                      <a:noFill/>
                    </a:lnB>
                    <a:solidFill>
                      <a:srgbClr val="FFFFFF"/>
                    </a:solidFill>
                  </a:tcPr>
                </a:tc>
              </a:tr>
            </a:tbl>
          </a:graphicData>
        </a:graphic>
      </p:graphicFrame>
      <p:pic>
        <p:nvPicPr>
          <p:cNvPr id="2050" name="Picture 2"/>
          <p:cNvPicPr>
            <a:picLocks noChangeAspect="1" noChangeArrowheads="1"/>
          </p:cNvPicPr>
          <p:nvPr/>
        </p:nvPicPr>
        <p:blipFill>
          <a:blip r:embed="rId3" cstate="print"/>
          <a:srcRect/>
          <a:stretch>
            <a:fillRect/>
          </a:stretch>
        </p:blipFill>
        <p:spPr bwMode="auto">
          <a:xfrm>
            <a:off x="5257800" y="886156"/>
            <a:ext cx="3918558" cy="1531462"/>
          </a:xfrm>
          <a:prstGeom prst="rect">
            <a:avLst/>
          </a:prstGeom>
          <a:noFill/>
          <a:ln w="9525">
            <a:noFill/>
            <a:miter lim="800000"/>
            <a:headEnd/>
            <a:tailEnd/>
          </a:ln>
        </p:spPr>
      </p:pic>
      <p:sp>
        <p:nvSpPr>
          <p:cNvPr id="13" name="Title 1"/>
          <p:cNvSpPr txBox="1">
            <a:spLocks/>
          </p:cNvSpPr>
          <p:nvPr/>
        </p:nvSpPr>
        <p:spPr>
          <a:xfrm>
            <a:off x="5257800" y="838200"/>
            <a:ext cx="762000" cy="457200"/>
          </a:xfrm>
          <a:prstGeom prst="rect">
            <a:avLst/>
          </a:prstGeom>
        </p:spPr>
        <p:txBody>
          <a:bodyPr vert="horz" lIns="91440" tIns="45720" rIns="91440" bIns="45720" rtlCol="0" anchor="ctr">
            <a:noAutofit/>
          </a:bodyPr>
          <a:lstStyle/>
          <a:p>
            <a:pPr eaLnBrk="1" fontAlgn="auto" hangingPunct="1">
              <a:spcAft>
                <a:spcPts val="0"/>
              </a:spcAft>
              <a:defRPr/>
            </a:pPr>
            <a:r>
              <a:rPr lang="en-GB" sz="1800" b="1" dirty="0">
                <a:solidFill>
                  <a:srgbClr val="353A90"/>
                </a:solidFill>
                <a:latin typeface="Swis721 Cn BT"/>
              </a:rPr>
              <a:t>Raw</a:t>
            </a:r>
          </a:p>
        </p:txBody>
      </p:sp>
      <p:sp>
        <p:nvSpPr>
          <p:cNvPr id="14" name="Title 1"/>
          <p:cNvSpPr txBox="1">
            <a:spLocks/>
          </p:cNvSpPr>
          <p:nvPr/>
        </p:nvSpPr>
        <p:spPr>
          <a:xfrm>
            <a:off x="6518564" y="838200"/>
            <a:ext cx="1586346" cy="457200"/>
          </a:xfrm>
          <a:prstGeom prst="rect">
            <a:avLst/>
          </a:prstGeom>
        </p:spPr>
        <p:txBody>
          <a:bodyPr vert="horz" lIns="91440" tIns="45720" rIns="91440" bIns="45720" rtlCol="0" anchor="ctr">
            <a:noAutofit/>
          </a:bodyPr>
          <a:lstStyle/>
          <a:p>
            <a:pPr algn="r" eaLnBrk="1" fontAlgn="auto" hangingPunct="1">
              <a:spcAft>
                <a:spcPts val="0"/>
              </a:spcAft>
              <a:defRPr/>
            </a:pPr>
            <a:r>
              <a:rPr lang="en-GB" sz="1800" b="1" dirty="0">
                <a:solidFill>
                  <a:srgbClr val="353A90"/>
                </a:solidFill>
                <a:latin typeface="Swis721 Cn BT"/>
              </a:rPr>
              <a:t>Interpolated</a:t>
            </a:r>
          </a:p>
        </p:txBody>
      </p:sp>
      <p:sp>
        <p:nvSpPr>
          <p:cNvPr id="3" name="Rectangle 2"/>
          <p:cNvSpPr/>
          <p:nvPr/>
        </p:nvSpPr>
        <p:spPr>
          <a:xfrm>
            <a:off x="332509" y="1056993"/>
            <a:ext cx="4572000" cy="1569660"/>
          </a:xfrm>
          <a:prstGeom prst="rect">
            <a:avLst/>
          </a:prstGeom>
        </p:spPr>
        <p:txBody>
          <a:bodyPr>
            <a:spAutoFit/>
          </a:bodyPr>
          <a:lstStyle/>
          <a:p>
            <a:r>
              <a:rPr lang="en-GB" sz="2400" dirty="0"/>
              <a:t>How we reconstruct subset image content which has been displaced /deformed (by non-integer pixel values</a:t>
            </a:r>
            <a:r>
              <a:rPr lang="en-GB" dirty="0"/>
              <a:t>)</a:t>
            </a:r>
          </a:p>
        </p:txBody>
      </p:sp>
      <p:pic>
        <p:nvPicPr>
          <p:cNvPr id="4" name="Picture 3"/>
          <p:cNvPicPr>
            <a:picLocks noChangeAspect="1"/>
          </p:cNvPicPr>
          <p:nvPr/>
        </p:nvPicPr>
        <p:blipFill>
          <a:blip r:embed="rId4"/>
          <a:stretch>
            <a:fillRect/>
          </a:stretch>
        </p:blipFill>
        <p:spPr>
          <a:xfrm>
            <a:off x="2425700" y="2487126"/>
            <a:ext cx="5310910" cy="3944199"/>
          </a:xfrm>
          <a:prstGeom prst="rect">
            <a:avLst/>
          </a:prstGeom>
          <a:solidFill>
            <a:schemeClr val="bg1"/>
          </a:solidFill>
        </p:spPr>
      </p:pic>
    </p:spTree>
    <p:extLst>
      <p:ext uri="{BB962C8B-B14F-4D97-AF65-F5344CB8AC3E}">
        <p14:creationId xmlns:p14="http://schemas.microsoft.com/office/powerpoint/2010/main" val="3396972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GB"/>
              <a:t>Digital Image Correlation</a:t>
            </a:r>
          </a:p>
        </p:txBody>
      </p:sp>
      <p:sp>
        <p:nvSpPr>
          <p:cNvPr id="7174" name="Text Box 6"/>
          <p:cNvSpPr txBox="1">
            <a:spLocks noChangeArrowheads="1"/>
          </p:cNvSpPr>
          <p:nvPr/>
        </p:nvSpPr>
        <p:spPr bwMode="auto">
          <a:xfrm>
            <a:off x="2535238" y="2606675"/>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177" name="Text Box 9"/>
          <p:cNvSpPr txBox="1">
            <a:spLocks noChangeArrowheads="1"/>
          </p:cNvSpPr>
          <p:nvPr/>
        </p:nvSpPr>
        <p:spPr bwMode="auto">
          <a:xfrm>
            <a:off x="275649" y="1724933"/>
            <a:ext cx="853584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GB" sz="2800" dirty="0" smtClean="0"/>
              <a:t>Aims:  </a:t>
            </a:r>
            <a:endParaRPr lang="en-GB" sz="2800" dirty="0"/>
          </a:p>
          <a:p>
            <a:pPr algn="l"/>
            <a:r>
              <a:rPr lang="en-GB" sz="2800" dirty="0"/>
              <a:t>O</a:t>
            </a:r>
            <a:r>
              <a:rPr lang="en-GB" sz="2800" dirty="0" smtClean="0"/>
              <a:t>verview </a:t>
            </a:r>
            <a:r>
              <a:rPr lang="en-GB" sz="2800" dirty="0"/>
              <a:t>of the </a:t>
            </a:r>
            <a:r>
              <a:rPr lang="en-GB" sz="2800" dirty="0" smtClean="0"/>
              <a:t>technique – quick discussion</a:t>
            </a:r>
          </a:p>
          <a:p>
            <a:pPr algn="l"/>
            <a:r>
              <a:rPr lang="en-GB" sz="2800" dirty="0" smtClean="0"/>
              <a:t>Describe </a:t>
            </a:r>
            <a:r>
              <a:rPr lang="en-GB" sz="2800" dirty="0"/>
              <a:t>equipment </a:t>
            </a:r>
            <a:r>
              <a:rPr lang="en-GB" sz="2800" dirty="0" smtClean="0"/>
              <a:t>set-up</a:t>
            </a:r>
          </a:p>
          <a:p>
            <a:pPr lvl="0" algn="l"/>
            <a:r>
              <a:rPr lang="en-GB" sz="2800" dirty="0">
                <a:solidFill>
                  <a:srgbClr val="323D43"/>
                </a:solidFill>
              </a:rPr>
              <a:t>Briefly discuss data </a:t>
            </a:r>
            <a:r>
              <a:rPr lang="en-GB" sz="2800" dirty="0" smtClean="0">
                <a:solidFill>
                  <a:srgbClr val="323D43"/>
                </a:solidFill>
              </a:rPr>
              <a:t>processing</a:t>
            </a:r>
            <a:endParaRPr lang="en-GB" sz="2800" dirty="0"/>
          </a:p>
          <a:p>
            <a:pPr algn="l"/>
            <a:r>
              <a:rPr lang="en-GB" sz="2800" dirty="0" smtClean="0"/>
              <a:t>Physical factors that affect measurement, speckle, lighting etc.</a:t>
            </a:r>
            <a:endParaRPr lang="en-GB" sz="2800" dirty="0"/>
          </a:p>
          <a:p>
            <a:pPr algn="l"/>
            <a:r>
              <a:rPr lang="en-GB" sz="2800" dirty="0" smtClean="0"/>
              <a:t>Identify </a:t>
            </a:r>
            <a:r>
              <a:rPr lang="en-GB" sz="2800" dirty="0"/>
              <a:t>limitations: spatial versus strain resolution</a:t>
            </a:r>
          </a:p>
          <a:p>
            <a:pPr algn="l"/>
            <a:r>
              <a:rPr lang="en-GB" sz="2800" dirty="0" smtClean="0"/>
              <a:t>Case studies</a:t>
            </a:r>
            <a:endParaRPr lang="en-GB" sz="2800" dirty="0"/>
          </a:p>
          <a:p>
            <a:endParaRPr lang="en-GB" dirty="0"/>
          </a:p>
          <a:p>
            <a:endParaRPr lang="en-GB" dirty="0"/>
          </a:p>
        </p:txBody>
      </p:sp>
    </p:spTree>
    <p:extLst>
      <p:ext uri="{BB962C8B-B14F-4D97-AF65-F5344CB8AC3E}">
        <p14:creationId xmlns:p14="http://schemas.microsoft.com/office/powerpoint/2010/main" val="29945378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692" y="326160"/>
            <a:ext cx="8496300" cy="649288"/>
          </a:xfrm>
        </p:spPr>
        <p:txBody>
          <a:bodyPr/>
          <a:lstStyle/>
          <a:p>
            <a:r>
              <a:rPr lang="en-GB" dirty="0" smtClean="0"/>
              <a:t>Processing space</a:t>
            </a:r>
            <a:endParaRPr lang="en-GB" dirty="0"/>
          </a:p>
        </p:txBody>
      </p:sp>
      <p:sp>
        <p:nvSpPr>
          <p:cNvPr id="3" name="Slide Number Placeholder 2"/>
          <p:cNvSpPr>
            <a:spLocks noGrp="1"/>
          </p:cNvSpPr>
          <p:nvPr>
            <p:ph type="sldNum" sz="quarter" idx="11"/>
          </p:nvPr>
        </p:nvSpPr>
        <p:spPr/>
        <p:txBody>
          <a:bodyPr/>
          <a:lstStyle/>
          <a:p>
            <a:pPr>
              <a:defRPr/>
            </a:pPr>
            <a:fld id="{5BC41896-C5B4-408D-B4A6-FDA69B0D6AA5}" type="slidenum">
              <a:rPr lang="en-GB" smtClean="0">
                <a:solidFill>
                  <a:srgbClr val="323D43"/>
                </a:solidFill>
              </a:rPr>
              <a:pPr>
                <a:defRPr/>
              </a:pPr>
              <a:t>20</a:t>
            </a:fld>
            <a:endParaRPr lang="en-GB">
              <a:solidFill>
                <a:srgbClr val="323D43"/>
              </a:solidFill>
            </a:endParaRPr>
          </a:p>
        </p:txBody>
      </p:sp>
      <p:pic>
        <p:nvPicPr>
          <p:cNvPr id="222210"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540" y="1104468"/>
            <a:ext cx="7538605" cy="565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956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55576" y="1364423"/>
            <a:ext cx="1656184" cy="108012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Times New Roman" pitchFamily="18" charset="0"/>
              </a:rPr>
              <a:t>Loading</a:t>
            </a:r>
          </a:p>
        </p:txBody>
      </p:sp>
      <p:sp>
        <p:nvSpPr>
          <p:cNvPr id="5" name="Rectangle 4"/>
          <p:cNvSpPr/>
          <p:nvPr/>
        </p:nvSpPr>
        <p:spPr bwMode="auto">
          <a:xfrm>
            <a:off x="3040095" y="1364423"/>
            <a:ext cx="1656184" cy="108012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400" dirty="0" smtClean="0"/>
              <a:t>Specimen</a:t>
            </a:r>
            <a:endParaRPr kumimoji="0" lang="en-GB" sz="2400" b="0" i="0" u="none" strike="noStrike" cap="none" normalizeH="0" baseline="0" dirty="0" smtClean="0">
              <a:ln>
                <a:noFill/>
              </a:ln>
              <a:solidFill>
                <a:schemeClr val="tx1"/>
              </a:solidFill>
              <a:effectLst/>
              <a:latin typeface="Times New Roman" pitchFamily="18" charset="0"/>
            </a:endParaRPr>
          </a:p>
        </p:txBody>
      </p:sp>
      <p:sp>
        <p:nvSpPr>
          <p:cNvPr id="6" name="Rectangle 5"/>
          <p:cNvSpPr/>
          <p:nvPr/>
        </p:nvSpPr>
        <p:spPr bwMode="auto">
          <a:xfrm>
            <a:off x="5220072" y="1363692"/>
            <a:ext cx="1656184" cy="108012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Times New Roman" pitchFamily="18" charset="0"/>
              </a:rPr>
              <a:t>Sensor</a:t>
            </a:r>
          </a:p>
        </p:txBody>
      </p:sp>
      <p:sp>
        <p:nvSpPr>
          <p:cNvPr id="3" name="Down Arrow 2"/>
          <p:cNvSpPr/>
          <p:nvPr/>
        </p:nvSpPr>
        <p:spPr bwMode="auto">
          <a:xfrm>
            <a:off x="1341352" y="2677852"/>
            <a:ext cx="484632" cy="97840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755576" y="3859576"/>
            <a:ext cx="1656184" cy="2377736"/>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dirty="0" smtClean="0"/>
              <a:t>Test Machine</a:t>
            </a:r>
          </a:p>
          <a:p>
            <a:pPr marL="0" marR="0" indent="0" algn="l" defTabSz="914400" rtl="0" eaLnBrk="0" fontAlgn="base" latinLnBrk="0" hangingPunct="0">
              <a:lnSpc>
                <a:spcPct val="100000"/>
              </a:lnSpc>
              <a:spcBef>
                <a:spcPct val="0"/>
              </a:spcBef>
              <a:spcAft>
                <a:spcPct val="0"/>
              </a:spcAft>
              <a:buClrTx/>
              <a:buSzTx/>
              <a:buFontTx/>
              <a:buNone/>
              <a:tabLst/>
            </a:pPr>
            <a:r>
              <a:rPr lang="en-GB" sz="1600" dirty="0" smtClean="0"/>
              <a:t>Misalignment</a:t>
            </a:r>
          </a:p>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rPr>
              <a:t>Out of plane displacement</a:t>
            </a:r>
          </a:p>
          <a:p>
            <a:pPr marL="0" marR="0" indent="0" algn="l" defTabSz="914400" rtl="0" eaLnBrk="0" fontAlgn="base" latinLnBrk="0" hangingPunct="0">
              <a:lnSpc>
                <a:spcPct val="100000"/>
              </a:lnSpc>
              <a:spcBef>
                <a:spcPct val="0"/>
              </a:spcBef>
              <a:spcAft>
                <a:spcPct val="0"/>
              </a:spcAft>
              <a:buClrTx/>
              <a:buSzTx/>
              <a:buFontTx/>
              <a:buNone/>
              <a:tabLst/>
            </a:pPr>
            <a:r>
              <a:rPr lang="en-GB" sz="1600" dirty="0" smtClean="0"/>
              <a:t>Vibrations</a:t>
            </a:r>
          </a:p>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rPr>
              <a:t>Calibration</a:t>
            </a:r>
          </a:p>
        </p:txBody>
      </p:sp>
      <p:sp>
        <p:nvSpPr>
          <p:cNvPr id="10" name="Down Arrow 9"/>
          <p:cNvSpPr/>
          <p:nvPr/>
        </p:nvSpPr>
        <p:spPr bwMode="auto">
          <a:xfrm>
            <a:off x="3645608" y="2656889"/>
            <a:ext cx="484632" cy="97840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3040095" y="3933056"/>
            <a:ext cx="1656184" cy="2304256"/>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dirty="0" smtClean="0"/>
              <a:t>Speckle</a:t>
            </a:r>
          </a:p>
          <a:p>
            <a:pPr marL="0" marR="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Times New Roman" pitchFamily="18" charset="0"/>
              </a:rPr>
              <a:t>Pattern</a:t>
            </a:r>
          </a:p>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rPr>
              <a:t>Size</a:t>
            </a:r>
          </a:p>
          <a:p>
            <a:pPr marL="0" marR="0" indent="0" algn="l" defTabSz="914400" rtl="0" eaLnBrk="0" fontAlgn="base" latinLnBrk="0" hangingPunct="0">
              <a:lnSpc>
                <a:spcPct val="100000"/>
              </a:lnSpc>
              <a:spcBef>
                <a:spcPct val="0"/>
              </a:spcBef>
              <a:spcAft>
                <a:spcPct val="0"/>
              </a:spcAft>
              <a:buClrTx/>
              <a:buSzTx/>
              <a:buFontTx/>
              <a:buNone/>
              <a:tabLst/>
            </a:pPr>
            <a:r>
              <a:rPr lang="en-GB" sz="1600" dirty="0" smtClean="0"/>
              <a:t>Shape</a:t>
            </a:r>
          </a:p>
          <a:p>
            <a:pPr marL="0" marR="0" indent="0" algn="l" defTabSz="914400" rtl="0" eaLnBrk="0" fontAlgn="base" latinLnBrk="0" hangingPunct="0">
              <a:lnSpc>
                <a:spcPct val="100000"/>
              </a:lnSpc>
              <a:spcBef>
                <a:spcPct val="0"/>
              </a:spcBef>
              <a:spcAft>
                <a:spcPct val="0"/>
              </a:spcAft>
              <a:buClrTx/>
              <a:buSzTx/>
              <a:buFontTx/>
              <a:buNone/>
              <a:tabLst/>
            </a:pPr>
            <a:r>
              <a:rPr lang="en-GB" sz="1600" dirty="0" smtClean="0"/>
              <a:t>Contrast</a:t>
            </a:r>
          </a:p>
          <a:p>
            <a:pPr marL="0" marR="0" indent="0" algn="l" defTabSz="914400" rtl="0" eaLnBrk="0" fontAlgn="base" latinLnBrk="0" hangingPunct="0">
              <a:lnSpc>
                <a:spcPct val="100000"/>
              </a:lnSpc>
              <a:spcBef>
                <a:spcPct val="0"/>
              </a:spcBef>
              <a:spcAft>
                <a:spcPct val="0"/>
              </a:spcAft>
              <a:buClrTx/>
              <a:buSzTx/>
              <a:buFontTx/>
              <a:buNone/>
              <a:tabLst/>
            </a:pPr>
            <a:r>
              <a:rPr lang="en-GB" sz="1600" dirty="0" smtClean="0"/>
              <a:t>Illumination</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Times New Roman" pitchFamily="18" charset="0"/>
            </a:endParaRPr>
          </a:p>
        </p:txBody>
      </p:sp>
      <p:sp>
        <p:nvSpPr>
          <p:cNvPr id="12" name="Rectangle 11"/>
          <p:cNvSpPr/>
          <p:nvPr/>
        </p:nvSpPr>
        <p:spPr bwMode="auto">
          <a:xfrm>
            <a:off x="5324614" y="3894838"/>
            <a:ext cx="1656184" cy="234247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dirty="0" smtClean="0"/>
              <a:t>Camera</a:t>
            </a:r>
          </a:p>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rPr>
              <a:t>Resolution</a:t>
            </a:r>
          </a:p>
          <a:p>
            <a:pPr marL="0" marR="0" indent="0" algn="l" defTabSz="914400" rtl="0" eaLnBrk="0" fontAlgn="base" latinLnBrk="0" hangingPunct="0">
              <a:lnSpc>
                <a:spcPct val="100000"/>
              </a:lnSpc>
              <a:spcBef>
                <a:spcPct val="0"/>
              </a:spcBef>
              <a:spcAft>
                <a:spcPct val="0"/>
              </a:spcAft>
              <a:buClrTx/>
              <a:buSzTx/>
              <a:buFontTx/>
              <a:buNone/>
              <a:tabLst/>
            </a:pPr>
            <a:r>
              <a:rPr lang="en-GB" sz="1600" dirty="0" smtClean="0"/>
              <a:t>Dynamic range</a:t>
            </a:r>
          </a:p>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rPr>
              <a:t>Noise</a:t>
            </a:r>
          </a:p>
          <a:p>
            <a:pPr marL="0" marR="0" indent="0" algn="l" defTabSz="914400" rtl="0" eaLnBrk="0" fontAlgn="base" latinLnBrk="0" hangingPunct="0">
              <a:lnSpc>
                <a:spcPct val="100000"/>
              </a:lnSpc>
              <a:spcBef>
                <a:spcPct val="0"/>
              </a:spcBef>
              <a:spcAft>
                <a:spcPct val="0"/>
              </a:spcAft>
              <a:buClrTx/>
              <a:buSzTx/>
              <a:buFontTx/>
              <a:buNone/>
              <a:tabLst/>
            </a:pPr>
            <a:r>
              <a:rPr lang="en-GB" sz="1600" dirty="0" smtClean="0"/>
              <a:t>Lens</a:t>
            </a:r>
            <a:endParaRPr kumimoji="0" lang="en-GB" sz="1600" b="0" i="0" u="none" strike="noStrike" cap="none" normalizeH="0" baseline="0" dirty="0" smtClean="0">
              <a:ln>
                <a:noFill/>
              </a:ln>
              <a:solidFill>
                <a:schemeClr val="tx1"/>
              </a:solidFill>
              <a:effectLst/>
              <a:latin typeface="Times New Roman" pitchFamily="18" charset="0"/>
            </a:endParaRPr>
          </a:p>
        </p:txBody>
      </p:sp>
      <p:sp>
        <p:nvSpPr>
          <p:cNvPr id="13" name="Down Arrow 12"/>
          <p:cNvSpPr/>
          <p:nvPr/>
        </p:nvSpPr>
        <p:spPr bwMode="auto">
          <a:xfrm>
            <a:off x="5910390" y="2636912"/>
            <a:ext cx="484632" cy="97840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imes New Roman" pitchFamily="18" charset="0"/>
            </a:endParaRPr>
          </a:p>
        </p:txBody>
      </p:sp>
      <p:sp>
        <p:nvSpPr>
          <p:cNvPr id="4" name="Title 3"/>
          <p:cNvSpPr>
            <a:spLocks noGrp="1"/>
          </p:cNvSpPr>
          <p:nvPr>
            <p:ph type="title"/>
          </p:nvPr>
        </p:nvSpPr>
        <p:spPr>
          <a:xfrm>
            <a:off x="323850" y="367723"/>
            <a:ext cx="8496300" cy="649288"/>
          </a:xfrm>
        </p:spPr>
        <p:txBody>
          <a:bodyPr/>
          <a:lstStyle/>
          <a:p>
            <a:r>
              <a:rPr lang="en-GB" dirty="0" smtClean="0"/>
              <a:t>Measurement space</a:t>
            </a:r>
            <a:endParaRPr lang="en-GB" dirty="0"/>
          </a:p>
        </p:txBody>
      </p:sp>
    </p:spTree>
    <p:extLst>
      <p:ext uri="{BB962C8B-B14F-4D97-AF65-F5344CB8AC3E}">
        <p14:creationId xmlns:p14="http://schemas.microsoft.com/office/powerpoint/2010/main" val="38327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idx="4294967295"/>
          </p:nvPr>
        </p:nvSpPr>
        <p:spPr>
          <a:xfrm>
            <a:off x="282286" y="575541"/>
            <a:ext cx="8496300" cy="649288"/>
          </a:xfrm>
        </p:spPr>
        <p:txBody>
          <a:bodyPr/>
          <a:lstStyle/>
          <a:p>
            <a:pPr eaLnBrk="1" hangingPunct="1"/>
            <a:r>
              <a:rPr lang="fr-FR" dirty="0" smtClean="0"/>
              <a:t>2D DIC - out-of-plane </a:t>
            </a:r>
            <a:r>
              <a:rPr lang="fr-FR" dirty="0" err="1" smtClean="0"/>
              <a:t>displacement</a:t>
            </a:r>
            <a:endParaRPr lang="fr-FR" dirty="0" smtClean="0"/>
          </a:p>
        </p:txBody>
      </p:sp>
      <p:sp>
        <p:nvSpPr>
          <p:cNvPr id="24579" name="Rectangle 3"/>
          <p:cNvSpPr>
            <a:spLocks noGrp="1" noChangeArrowheads="1"/>
          </p:cNvSpPr>
          <p:nvPr>
            <p:ph type="body" idx="4294967295"/>
          </p:nvPr>
        </p:nvSpPr>
        <p:spPr>
          <a:xfrm>
            <a:off x="390800" y="3219450"/>
            <a:ext cx="8337550" cy="1047750"/>
          </a:xfrm>
        </p:spPr>
        <p:txBody>
          <a:bodyPr/>
          <a:lstStyle/>
          <a:p>
            <a:pPr marL="0" indent="0" eaLnBrk="1" hangingPunct="1">
              <a:buNone/>
            </a:pPr>
            <a:r>
              <a:rPr lang="fr-FR" dirty="0" smtClean="0"/>
              <a:t>Out of plane </a:t>
            </a:r>
            <a:r>
              <a:rPr lang="fr-FR" dirty="0" err="1" smtClean="0"/>
              <a:t>displacement</a:t>
            </a:r>
            <a:r>
              <a:rPr lang="fr-FR" dirty="0" smtClean="0"/>
              <a:t> </a:t>
            </a:r>
            <a:r>
              <a:rPr lang="fr-FR" dirty="0" err="1" smtClean="0"/>
              <a:t>results</a:t>
            </a:r>
            <a:r>
              <a:rPr lang="fr-FR" dirty="0" smtClean="0"/>
              <a:t> in </a:t>
            </a:r>
            <a:r>
              <a:rPr lang="fr-FR" dirty="0" err="1" smtClean="0"/>
              <a:t>artificial</a:t>
            </a:r>
            <a:r>
              <a:rPr lang="fr-FR" dirty="0" smtClean="0"/>
              <a:t> </a:t>
            </a:r>
            <a:r>
              <a:rPr lang="fr-FR" dirty="0" err="1" smtClean="0"/>
              <a:t>tensile</a:t>
            </a:r>
            <a:r>
              <a:rPr lang="fr-FR" dirty="0" smtClean="0"/>
              <a:t>/compressive </a:t>
            </a:r>
            <a:r>
              <a:rPr lang="fr-FR" dirty="0" err="1" smtClean="0"/>
              <a:t>strain</a:t>
            </a:r>
            <a:endParaRPr lang="fr-FR" dirty="0" smtClean="0"/>
          </a:p>
        </p:txBody>
      </p:sp>
      <p:grpSp>
        <p:nvGrpSpPr>
          <p:cNvPr id="2" name="Group 10"/>
          <p:cNvGrpSpPr>
            <a:grpSpLocks/>
          </p:cNvGrpSpPr>
          <p:nvPr/>
        </p:nvGrpSpPr>
        <p:grpSpPr bwMode="auto">
          <a:xfrm>
            <a:off x="969963" y="1989138"/>
            <a:ext cx="1577975" cy="504825"/>
            <a:chOff x="918" y="1253"/>
            <a:chExt cx="994" cy="318"/>
          </a:xfrm>
        </p:grpSpPr>
        <p:sp>
          <p:nvSpPr>
            <p:cNvPr id="34908" name="Rectangle 4"/>
            <p:cNvSpPr>
              <a:spLocks noChangeArrowheads="1"/>
            </p:cNvSpPr>
            <p:nvPr/>
          </p:nvSpPr>
          <p:spPr bwMode="auto">
            <a:xfrm>
              <a:off x="930" y="1253"/>
              <a:ext cx="454" cy="318"/>
            </a:xfrm>
            <a:prstGeom prst="rect">
              <a:avLst/>
            </a:prstGeom>
            <a:noFill/>
            <a:ln w="25400">
              <a:solidFill>
                <a:schemeClr val="tx1"/>
              </a:solidFill>
              <a:miter lim="800000"/>
              <a:headEnd/>
              <a:tailEnd/>
            </a:ln>
          </p:spPr>
          <p:txBody>
            <a:bodyPr wrap="none" anchor="ctr"/>
            <a:lstStyle/>
            <a:p>
              <a:endParaRPr lang="fr-FR" sz="2400"/>
            </a:p>
          </p:txBody>
        </p:sp>
        <p:grpSp>
          <p:nvGrpSpPr>
            <p:cNvPr id="3" name="Group 8"/>
            <p:cNvGrpSpPr>
              <a:grpSpLocks/>
            </p:cNvGrpSpPr>
            <p:nvPr/>
          </p:nvGrpSpPr>
          <p:grpSpPr bwMode="auto">
            <a:xfrm>
              <a:off x="1383" y="1253"/>
              <a:ext cx="529" cy="317"/>
              <a:chOff x="1383" y="1253"/>
              <a:chExt cx="529" cy="317"/>
            </a:xfrm>
          </p:grpSpPr>
          <p:sp>
            <p:nvSpPr>
              <p:cNvPr id="24581" name="Rectangle 5"/>
              <p:cNvSpPr>
                <a:spLocks noChangeArrowheads="1"/>
              </p:cNvSpPr>
              <p:nvPr/>
            </p:nvSpPr>
            <p:spPr bwMode="auto">
              <a:xfrm>
                <a:off x="1383" y="1298"/>
                <a:ext cx="91" cy="227"/>
              </a:xfrm>
              <a:prstGeom prst="rect">
                <a:avLst/>
              </a:prstGeom>
              <a:gradFill rotWithShape="1">
                <a:gsLst>
                  <a:gs pos="0">
                    <a:schemeClr val="tx1"/>
                  </a:gs>
                  <a:gs pos="50000">
                    <a:schemeClr val="bg1"/>
                  </a:gs>
                  <a:gs pos="100000">
                    <a:schemeClr val="tx1"/>
                  </a:gs>
                </a:gsLst>
                <a:lin ang="5400000" scaled="1"/>
              </a:gradFill>
              <a:ln w="12700">
                <a:solidFill>
                  <a:schemeClr val="tx1"/>
                </a:solidFill>
                <a:miter lim="800000"/>
                <a:headEnd/>
                <a:tailEnd/>
              </a:ln>
              <a:effectLst/>
            </p:spPr>
            <p:txBody>
              <a:bodyPr wrap="none" anchor="ctr"/>
              <a:lstStyle/>
              <a:p>
                <a:pPr>
                  <a:defRPr/>
                </a:pPr>
                <a:endParaRPr lang="fr-FR" sz="2400"/>
              </a:p>
            </p:txBody>
          </p:sp>
          <p:sp>
            <p:nvSpPr>
              <p:cNvPr id="24582" name="Rectangle 6"/>
              <p:cNvSpPr>
                <a:spLocks noChangeArrowheads="1"/>
              </p:cNvSpPr>
              <p:nvPr/>
            </p:nvSpPr>
            <p:spPr bwMode="auto">
              <a:xfrm>
                <a:off x="1640" y="1253"/>
                <a:ext cx="272" cy="317"/>
              </a:xfrm>
              <a:prstGeom prst="rect">
                <a:avLst/>
              </a:prstGeom>
              <a:gradFill rotWithShape="1">
                <a:gsLst>
                  <a:gs pos="0">
                    <a:schemeClr val="tx1"/>
                  </a:gs>
                  <a:gs pos="50000">
                    <a:schemeClr val="bg1"/>
                  </a:gs>
                  <a:gs pos="100000">
                    <a:schemeClr val="tx1"/>
                  </a:gs>
                </a:gsLst>
                <a:lin ang="5400000" scaled="1"/>
              </a:gradFill>
              <a:ln w="12700">
                <a:solidFill>
                  <a:schemeClr val="tx1"/>
                </a:solidFill>
                <a:miter lim="800000"/>
                <a:headEnd/>
                <a:tailEnd/>
              </a:ln>
              <a:effectLst/>
            </p:spPr>
            <p:txBody>
              <a:bodyPr wrap="none" anchor="ctr"/>
              <a:lstStyle/>
              <a:p>
                <a:pPr>
                  <a:defRPr/>
                </a:pPr>
                <a:endParaRPr lang="fr-FR" sz="2400"/>
              </a:p>
            </p:txBody>
          </p:sp>
          <p:sp>
            <p:nvSpPr>
              <p:cNvPr id="24583" name="AutoShape 7"/>
              <p:cNvSpPr>
                <a:spLocks noChangeArrowheads="1"/>
              </p:cNvSpPr>
              <p:nvPr/>
            </p:nvSpPr>
            <p:spPr bwMode="auto">
              <a:xfrm rot="5400000">
                <a:off x="1399" y="1328"/>
                <a:ext cx="317" cy="168"/>
              </a:xfrm>
              <a:custGeom>
                <a:avLst/>
                <a:gdLst>
                  <a:gd name="G0" fmla="+- 3066 0 0"/>
                  <a:gd name="G1" fmla="+- 21600 0 3066"/>
                  <a:gd name="G2" fmla="*/ 3066 1 2"/>
                  <a:gd name="G3" fmla="+- 21600 0 G2"/>
                  <a:gd name="G4" fmla="+/ 3066 21600 2"/>
                  <a:gd name="G5" fmla="+/ G1 0 2"/>
                  <a:gd name="G6" fmla="*/ 21600 21600 3066"/>
                  <a:gd name="G7" fmla="*/ G6 1 2"/>
                  <a:gd name="G8" fmla="+- 21600 0 G7"/>
                  <a:gd name="G9" fmla="*/ 21600 1 2"/>
                  <a:gd name="G10" fmla="+- 3066 0 G9"/>
                  <a:gd name="G11" fmla="?: G10 G8 0"/>
                  <a:gd name="G12" fmla="?: G10 G7 21600"/>
                  <a:gd name="T0" fmla="*/ 20067 w 21600"/>
                  <a:gd name="T1" fmla="*/ 10800 h 21600"/>
                  <a:gd name="T2" fmla="*/ 10800 w 21600"/>
                  <a:gd name="T3" fmla="*/ 21600 h 21600"/>
                  <a:gd name="T4" fmla="*/ 1533 w 21600"/>
                  <a:gd name="T5" fmla="*/ 10800 h 21600"/>
                  <a:gd name="T6" fmla="*/ 10800 w 21600"/>
                  <a:gd name="T7" fmla="*/ 0 h 21600"/>
                  <a:gd name="T8" fmla="*/ 3333 w 21600"/>
                  <a:gd name="T9" fmla="*/ 3333 h 21600"/>
                  <a:gd name="T10" fmla="*/ 18267 w 21600"/>
                  <a:gd name="T11" fmla="*/ 18267 h 21600"/>
                </a:gdLst>
                <a:ahLst/>
                <a:cxnLst>
                  <a:cxn ang="0">
                    <a:pos x="T0" y="T1"/>
                  </a:cxn>
                  <a:cxn ang="0">
                    <a:pos x="T2" y="T3"/>
                  </a:cxn>
                  <a:cxn ang="0">
                    <a:pos x="T4" y="T5"/>
                  </a:cxn>
                  <a:cxn ang="0">
                    <a:pos x="T6" y="T7"/>
                  </a:cxn>
                </a:cxnLst>
                <a:rect l="T8" t="T9" r="T10" b="T11"/>
                <a:pathLst>
                  <a:path w="21600" h="21600">
                    <a:moveTo>
                      <a:pt x="0" y="0"/>
                    </a:moveTo>
                    <a:lnTo>
                      <a:pt x="3066" y="21600"/>
                    </a:lnTo>
                    <a:lnTo>
                      <a:pt x="18534" y="21600"/>
                    </a:lnTo>
                    <a:lnTo>
                      <a:pt x="21600" y="0"/>
                    </a:lnTo>
                    <a:close/>
                  </a:path>
                </a:pathLst>
              </a:custGeom>
              <a:gradFill rotWithShape="1">
                <a:gsLst>
                  <a:gs pos="0">
                    <a:schemeClr val="tx1"/>
                  </a:gs>
                  <a:gs pos="50000">
                    <a:schemeClr val="bg1"/>
                  </a:gs>
                  <a:gs pos="100000">
                    <a:schemeClr val="tx1"/>
                  </a:gs>
                </a:gsLst>
                <a:lin ang="0" scaled="1"/>
              </a:gradFill>
              <a:ln w="9525">
                <a:solidFill>
                  <a:schemeClr val="tx1"/>
                </a:solidFill>
                <a:miter lim="800000"/>
                <a:headEnd/>
                <a:tailEnd/>
              </a:ln>
              <a:effectLst/>
            </p:spPr>
            <p:txBody>
              <a:bodyPr wrap="none" anchor="ctr"/>
              <a:lstStyle/>
              <a:p>
                <a:pPr>
                  <a:defRPr/>
                </a:pPr>
                <a:endParaRPr lang="fr-FR" sz="2400"/>
              </a:p>
            </p:txBody>
          </p:sp>
        </p:grpSp>
        <p:sp>
          <p:nvSpPr>
            <p:cNvPr id="34910" name="Text Box 9"/>
            <p:cNvSpPr txBox="1">
              <a:spLocks noChangeArrowheads="1"/>
            </p:cNvSpPr>
            <p:nvPr/>
          </p:nvSpPr>
          <p:spPr bwMode="auto">
            <a:xfrm>
              <a:off x="918" y="1280"/>
              <a:ext cx="499" cy="250"/>
            </a:xfrm>
            <a:prstGeom prst="rect">
              <a:avLst/>
            </a:prstGeom>
            <a:noFill/>
            <a:ln w="9525">
              <a:noFill/>
              <a:miter lim="800000"/>
              <a:headEnd/>
              <a:tailEnd/>
            </a:ln>
          </p:spPr>
          <p:txBody>
            <a:bodyPr>
              <a:spAutoFit/>
            </a:bodyPr>
            <a:lstStyle/>
            <a:p>
              <a:pPr>
                <a:spcBef>
                  <a:spcPct val="50000"/>
                </a:spcBef>
              </a:pPr>
              <a:r>
                <a:rPr lang="fr-FR" sz="2000">
                  <a:latin typeface="Arial" charset="0"/>
                </a:rPr>
                <a:t>CCD</a:t>
              </a:r>
            </a:p>
          </p:txBody>
        </p:sp>
      </p:grpSp>
      <p:sp>
        <p:nvSpPr>
          <p:cNvPr id="24588" name="Line 12"/>
          <p:cNvSpPr>
            <a:spLocks noChangeShapeType="1"/>
          </p:cNvSpPr>
          <p:nvPr/>
        </p:nvSpPr>
        <p:spPr bwMode="auto">
          <a:xfrm>
            <a:off x="5308600" y="1484313"/>
            <a:ext cx="0" cy="1587500"/>
          </a:xfrm>
          <a:prstGeom prst="line">
            <a:avLst/>
          </a:prstGeom>
          <a:noFill/>
          <a:ln w="38100">
            <a:solidFill>
              <a:srgbClr val="000000"/>
            </a:solidFill>
            <a:prstDash val="dash"/>
            <a:round/>
            <a:headEnd/>
            <a:tailEnd/>
          </a:ln>
        </p:spPr>
        <p:txBody>
          <a:bodyPr/>
          <a:lstStyle/>
          <a:p>
            <a:endParaRPr lang="en-GB"/>
          </a:p>
        </p:txBody>
      </p:sp>
      <p:grpSp>
        <p:nvGrpSpPr>
          <p:cNvPr id="4" name="Group 60"/>
          <p:cNvGrpSpPr>
            <a:grpSpLocks/>
          </p:cNvGrpSpPr>
          <p:nvPr/>
        </p:nvGrpSpPr>
        <p:grpSpPr bwMode="auto">
          <a:xfrm>
            <a:off x="6732588" y="1482725"/>
            <a:ext cx="1511300" cy="1514475"/>
            <a:chOff x="3969" y="843"/>
            <a:chExt cx="952" cy="954"/>
          </a:xfrm>
        </p:grpSpPr>
        <p:grpSp>
          <p:nvGrpSpPr>
            <p:cNvPr id="5" name="Group 58"/>
            <p:cNvGrpSpPr>
              <a:grpSpLocks/>
            </p:cNvGrpSpPr>
            <p:nvPr/>
          </p:nvGrpSpPr>
          <p:grpSpPr bwMode="auto">
            <a:xfrm>
              <a:off x="3969" y="891"/>
              <a:ext cx="952" cy="871"/>
              <a:chOff x="3969" y="891"/>
              <a:chExt cx="1225" cy="871"/>
            </a:xfrm>
          </p:grpSpPr>
          <p:sp>
            <p:nvSpPr>
              <p:cNvPr id="34891" name="Line 15"/>
              <p:cNvSpPr>
                <a:spLocks noChangeAspect="1" noChangeShapeType="1"/>
              </p:cNvSpPr>
              <p:nvPr/>
            </p:nvSpPr>
            <p:spPr bwMode="auto">
              <a:xfrm rot="5400000">
                <a:off x="4582" y="278"/>
                <a:ext cx="0" cy="1225"/>
              </a:xfrm>
              <a:prstGeom prst="line">
                <a:avLst/>
              </a:prstGeom>
              <a:noFill/>
              <a:ln w="41275">
                <a:solidFill>
                  <a:srgbClr val="000000"/>
                </a:solidFill>
                <a:round/>
                <a:headEnd/>
                <a:tailEnd/>
              </a:ln>
            </p:spPr>
            <p:txBody>
              <a:bodyPr/>
              <a:lstStyle/>
              <a:p>
                <a:endParaRPr lang="en-GB"/>
              </a:p>
            </p:txBody>
          </p:sp>
          <p:sp>
            <p:nvSpPr>
              <p:cNvPr id="34892" name="Line 16"/>
              <p:cNvSpPr>
                <a:spLocks noChangeAspect="1" noChangeShapeType="1"/>
              </p:cNvSpPr>
              <p:nvPr/>
            </p:nvSpPr>
            <p:spPr bwMode="auto">
              <a:xfrm rot="5400000">
                <a:off x="4582" y="332"/>
                <a:ext cx="0" cy="1225"/>
              </a:xfrm>
              <a:prstGeom prst="line">
                <a:avLst/>
              </a:prstGeom>
              <a:noFill/>
              <a:ln w="41275">
                <a:solidFill>
                  <a:srgbClr val="000000"/>
                </a:solidFill>
                <a:round/>
                <a:headEnd/>
                <a:tailEnd/>
              </a:ln>
            </p:spPr>
            <p:txBody>
              <a:bodyPr/>
              <a:lstStyle/>
              <a:p>
                <a:endParaRPr lang="en-GB"/>
              </a:p>
            </p:txBody>
          </p:sp>
          <p:sp>
            <p:nvSpPr>
              <p:cNvPr id="34893" name="Line 17"/>
              <p:cNvSpPr>
                <a:spLocks noChangeAspect="1" noChangeShapeType="1"/>
              </p:cNvSpPr>
              <p:nvPr/>
            </p:nvSpPr>
            <p:spPr bwMode="auto">
              <a:xfrm rot="5400000">
                <a:off x="4582" y="386"/>
                <a:ext cx="0" cy="1225"/>
              </a:xfrm>
              <a:prstGeom prst="line">
                <a:avLst/>
              </a:prstGeom>
              <a:noFill/>
              <a:ln w="41275">
                <a:solidFill>
                  <a:srgbClr val="000000"/>
                </a:solidFill>
                <a:round/>
                <a:headEnd/>
                <a:tailEnd/>
              </a:ln>
            </p:spPr>
            <p:txBody>
              <a:bodyPr/>
              <a:lstStyle/>
              <a:p>
                <a:endParaRPr lang="en-GB"/>
              </a:p>
            </p:txBody>
          </p:sp>
          <p:sp>
            <p:nvSpPr>
              <p:cNvPr id="34894" name="Line 18"/>
              <p:cNvSpPr>
                <a:spLocks noChangeAspect="1" noChangeShapeType="1"/>
              </p:cNvSpPr>
              <p:nvPr/>
            </p:nvSpPr>
            <p:spPr bwMode="auto">
              <a:xfrm rot="5400000">
                <a:off x="4582" y="496"/>
                <a:ext cx="0" cy="1225"/>
              </a:xfrm>
              <a:prstGeom prst="line">
                <a:avLst/>
              </a:prstGeom>
              <a:noFill/>
              <a:ln w="41275">
                <a:solidFill>
                  <a:srgbClr val="000000"/>
                </a:solidFill>
                <a:round/>
                <a:headEnd/>
                <a:tailEnd/>
              </a:ln>
            </p:spPr>
            <p:txBody>
              <a:bodyPr/>
              <a:lstStyle/>
              <a:p>
                <a:endParaRPr lang="en-GB"/>
              </a:p>
            </p:txBody>
          </p:sp>
          <p:sp>
            <p:nvSpPr>
              <p:cNvPr id="34895" name="Line 19"/>
              <p:cNvSpPr>
                <a:spLocks noChangeAspect="1" noChangeShapeType="1"/>
              </p:cNvSpPr>
              <p:nvPr/>
            </p:nvSpPr>
            <p:spPr bwMode="auto">
              <a:xfrm rot="5400000">
                <a:off x="4582" y="550"/>
                <a:ext cx="0" cy="1225"/>
              </a:xfrm>
              <a:prstGeom prst="line">
                <a:avLst/>
              </a:prstGeom>
              <a:noFill/>
              <a:ln w="41275">
                <a:solidFill>
                  <a:srgbClr val="000000"/>
                </a:solidFill>
                <a:round/>
                <a:headEnd/>
                <a:tailEnd/>
              </a:ln>
            </p:spPr>
            <p:txBody>
              <a:bodyPr/>
              <a:lstStyle/>
              <a:p>
                <a:endParaRPr lang="en-GB"/>
              </a:p>
            </p:txBody>
          </p:sp>
          <p:sp>
            <p:nvSpPr>
              <p:cNvPr id="34896" name="Line 20"/>
              <p:cNvSpPr>
                <a:spLocks noChangeAspect="1" noChangeShapeType="1"/>
              </p:cNvSpPr>
              <p:nvPr/>
            </p:nvSpPr>
            <p:spPr bwMode="auto">
              <a:xfrm rot="5400000">
                <a:off x="4582" y="442"/>
                <a:ext cx="0" cy="1225"/>
              </a:xfrm>
              <a:prstGeom prst="line">
                <a:avLst/>
              </a:prstGeom>
              <a:noFill/>
              <a:ln w="41275">
                <a:solidFill>
                  <a:srgbClr val="000000"/>
                </a:solidFill>
                <a:round/>
                <a:headEnd/>
                <a:tailEnd/>
              </a:ln>
            </p:spPr>
            <p:txBody>
              <a:bodyPr/>
              <a:lstStyle/>
              <a:p>
                <a:endParaRPr lang="en-GB"/>
              </a:p>
            </p:txBody>
          </p:sp>
          <p:sp>
            <p:nvSpPr>
              <p:cNvPr id="34897" name="Line 21"/>
              <p:cNvSpPr>
                <a:spLocks noChangeAspect="1" noChangeShapeType="1"/>
              </p:cNvSpPr>
              <p:nvPr/>
            </p:nvSpPr>
            <p:spPr bwMode="auto">
              <a:xfrm rot="5400000">
                <a:off x="4582" y="603"/>
                <a:ext cx="0" cy="1225"/>
              </a:xfrm>
              <a:prstGeom prst="line">
                <a:avLst/>
              </a:prstGeom>
              <a:noFill/>
              <a:ln w="41275">
                <a:solidFill>
                  <a:srgbClr val="000000"/>
                </a:solidFill>
                <a:round/>
                <a:headEnd/>
                <a:tailEnd/>
              </a:ln>
            </p:spPr>
            <p:txBody>
              <a:bodyPr/>
              <a:lstStyle/>
              <a:p>
                <a:endParaRPr lang="en-GB"/>
              </a:p>
            </p:txBody>
          </p:sp>
          <p:sp>
            <p:nvSpPr>
              <p:cNvPr id="34898" name="Line 22"/>
              <p:cNvSpPr>
                <a:spLocks noChangeAspect="1" noChangeShapeType="1"/>
              </p:cNvSpPr>
              <p:nvPr/>
            </p:nvSpPr>
            <p:spPr bwMode="auto">
              <a:xfrm rot="5400000">
                <a:off x="4582" y="659"/>
                <a:ext cx="0" cy="1225"/>
              </a:xfrm>
              <a:prstGeom prst="line">
                <a:avLst/>
              </a:prstGeom>
              <a:noFill/>
              <a:ln w="41275">
                <a:solidFill>
                  <a:srgbClr val="000000"/>
                </a:solidFill>
                <a:round/>
                <a:headEnd/>
                <a:tailEnd/>
              </a:ln>
            </p:spPr>
            <p:txBody>
              <a:bodyPr/>
              <a:lstStyle/>
              <a:p>
                <a:endParaRPr lang="en-GB"/>
              </a:p>
            </p:txBody>
          </p:sp>
          <p:sp>
            <p:nvSpPr>
              <p:cNvPr id="34899" name="Line 23"/>
              <p:cNvSpPr>
                <a:spLocks noChangeAspect="1" noChangeShapeType="1"/>
              </p:cNvSpPr>
              <p:nvPr/>
            </p:nvSpPr>
            <p:spPr bwMode="auto">
              <a:xfrm rot="5400000">
                <a:off x="4582" y="767"/>
                <a:ext cx="0" cy="1225"/>
              </a:xfrm>
              <a:prstGeom prst="line">
                <a:avLst/>
              </a:prstGeom>
              <a:noFill/>
              <a:ln w="41275">
                <a:solidFill>
                  <a:srgbClr val="000000"/>
                </a:solidFill>
                <a:round/>
                <a:headEnd/>
                <a:tailEnd/>
              </a:ln>
            </p:spPr>
            <p:txBody>
              <a:bodyPr/>
              <a:lstStyle/>
              <a:p>
                <a:endParaRPr lang="en-GB"/>
              </a:p>
            </p:txBody>
          </p:sp>
          <p:sp>
            <p:nvSpPr>
              <p:cNvPr id="34900" name="Line 24"/>
              <p:cNvSpPr>
                <a:spLocks noChangeAspect="1" noChangeShapeType="1"/>
              </p:cNvSpPr>
              <p:nvPr/>
            </p:nvSpPr>
            <p:spPr bwMode="auto">
              <a:xfrm rot="5400000">
                <a:off x="4582" y="824"/>
                <a:ext cx="0" cy="1225"/>
              </a:xfrm>
              <a:prstGeom prst="line">
                <a:avLst/>
              </a:prstGeom>
              <a:noFill/>
              <a:ln w="41275">
                <a:solidFill>
                  <a:srgbClr val="000000"/>
                </a:solidFill>
                <a:round/>
                <a:headEnd/>
                <a:tailEnd/>
              </a:ln>
            </p:spPr>
            <p:txBody>
              <a:bodyPr/>
              <a:lstStyle/>
              <a:p>
                <a:endParaRPr lang="en-GB"/>
              </a:p>
            </p:txBody>
          </p:sp>
          <p:sp>
            <p:nvSpPr>
              <p:cNvPr id="34901" name="Line 25"/>
              <p:cNvSpPr>
                <a:spLocks noChangeAspect="1" noChangeShapeType="1"/>
              </p:cNvSpPr>
              <p:nvPr/>
            </p:nvSpPr>
            <p:spPr bwMode="auto">
              <a:xfrm rot="5400000">
                <a:off x="4582" y="713"/>
                <a:ext cx="0" cy="1225"/>
              </a:xfrm>
              <a:prstGeom prst="line">
                <a:avLst/>
              </a:prstGeom>
              <a:noFill/>
              <a:ln w="41275">
                <a:solidFill>
                  <a:srgbClr val="000000"/>
                </a:solidFill>
                <a:round/>
                <a:headEnd/>
                <a:tailEnd/>
              </a:ln>
            </p:spPr>
            <p:txBody>
              <a:bodyPr/>
              <a:lstStyle/>
              <a:p>
                <a:endParaRPr lang="en-GB"/>
              </a:p>
            </p:txBody>
          </p:sp>
          <p:sp>
            <p:nvSpPr>
              <p:cNvPr id="34902" name="Line 26"/>
              <p:cNvSpPr>
                <a:spLocks noChangeAspect="1" noChangeShapeType="1"/>
              </p:cNvSpPr>
              <p:nvPr/>
            </p:nvSpPr>
            <p:spPr bwMode="auto">
              <a:xfrm rot="5400000">
                <a:off x="4582" y="878"/>
                <a:ext cx="0" cy="1225"/>
              </a:xfrm>
              <a:prstGeom prst="line">
                <a:avLst/>
              </a:prstGeom>
              <a:noFill/>
              <a:ln w="41275">
                <a:solidFill>
                  <a:srgbClr val="000000"/>
                </a:solidFill>
                <a:round/>
                <a:headEnd/>
                <a:tailEnd/>
              </a:ln>
            </p:spPr>
            <p:txBody>
              <a:bodyPr/>
              <a:lstStyle/>
              <a:p>
                <a:endParaRPr lang="en-GB"/>
              </a:p>
            </p:txBody>
          </p:sp>
          <p:sp>
            <p:nvSpPr>
              <p:cNvPr id="34903" name="Line 27"/>
              <p:cNvSpPr>
                <a:spLocks noChangeAspect="1" noChangeShapeType="1"/>
              </p:cNvSpPr>
              <p:nvPr/>
            </p:nvSpPr>
            <p:spPr bwMode="auto">
              <a:xfrm rot="5400000">
                <a:off x="4582" y="932"/>
                <a:ext cx="0" cy="1225"/>
              </a:xfrm>
              <a:prstGeom prst="line">
                <a:avLst/>
              </a:prstGeom>
              <a:noFill/>
              <a:ln w="41275">
                <a:solidFill>
                  <a:srgbClr val="000000"/>
                </a:solidFill>
                <a:round/>
                <a:headEnd/>
                <a:tailEnd/>
              </a:ln>
            </p:spPr>
            <p:txBody>
              <a:bodyPr/>
              <a:lstStyle/>
              <a:p>
                <a:endParaRPr lang="en-GB"/>
              </a:p>
            </p:txBody>
          </p:sp>
          <p:sp>
            <p:nvSpPr>
              <p:cNvPr id="34904" name="Line 28"/>
              <p:cNvSpPr>
                <a:spLocks noChangeAspect="1" noChangeShapeType="1"/>
              </p:cNvSpPr>
              <p:nvPr/>
            </p:nvSpPr>
            <p:spPr bwMode="auto">
              <a:xfrm rot="5400000">
                <a:off x="4582" y="1042"/>
                <a:ext cx="0" cy="1225"/>
              </a:xfrm>
              <a:prstGeom prst="line">
                <a:avLst/>
              </a:prstGeom>
              <a:noFill/>
              <a:ln w="41275">
                <a:solidFill>
                  <a:srgbClr val="000000"/>
                </a:solidFill>
                <a:round/>
                <a:headEnd/>
                <a:tailEnd/>
              </a:ln>
            </p:spPr>
            <p:txBody>
              <a:bodyPr/>
              <a:lstStyle/>
              <a:p>
                <a:endParaRPr lang="en-GB"/>
              </a:p>
            </p:txBody>
          </p:sp>
          <p:sp>
            <p:nvSpPr>
              <p:cNvPr id="34905" name="Line 29"/>
              <p:cNvSpPr>
                <a:spLocks noChangeAspect="1" noChangeShapeType="1"/>
              </p:cNvSpPr>
              <p:nvPr/>
            </p:nvSpPr>
            <p:spPr bwMode="auto">
              <a:xfrm rot="5400000">
                <a:off x="4582" y="1095"/>
                <a:ext cx="0" cy="1225"/>
              </a:xfrm>
              <a:prstGeom prst="line">
                <a:avLst/>
              </a:prstGeom>
              <a:noFill/>
              <a:ln w="41275">
                <a:solidFill>
                  <a:srgbClr val="000000"/>
                </a:solidFill>
                <a:round/>
                <a:headEnd/>
                <a:tailEnd/>
              </a:ln>
            </p:spPr>
            <p:txBody>
              <a:bodyPr/>
              <a:lstStyle/>
              <a:p>
                <a:endParaRPr lang="en-GB"/>
              </a:p>
            </p:txBody>
          </p:sp>
          <p:sp>
            <p:nvSpPr>
              <p:cNvPr id="34906" name="Line 30"/>
              <p:cNvSpPr>
                <a:spLocks noChangeAspect="1" noChangeShapeType="1"/>
              </p:cNvSpPr>
              <p:nvPr/>
            </p:nvSpPr>
            <p:spPr bwMode="auto">
              <a:xfrm rot="5400000">
                <a:off x="4582" y="986"/>
                <a:ext cx="0" cy="1225"/>
              </a:xfrm>
              <a:prstGeom prst="line">
                <a:avLst/>
              </a:prstGeom>
              <a:noFill/>
              <a:ln w="41275">
                <a:solidFill>
                  <a:srgbClr val="000000"/>
                </a:solidFill>
                <a:round/>
                <a:headEnd/>
                <a:tailEnd/>
              </a:ln>
            </p:spPr>
            <p:txBody>
              <a:bodyPr/>
              <a:lstStyle/>
              <a:p>
                <a:endParaRPr lang="en-GB"/>
              </a:p>
            </p:txBody>
          </p:sp>
          <p:sp>
            <p:nvSpPr>
              <p:cNvPr id="34907" name="Line 31"/>
              <p:cNvSpPr>
                <a:spLocks noChangeAspect="1" noChangeShapeType="1"/>
              </p:cNvSpPr>
              <p:nvPr/>
            </p:nvSpPr>
            <p:spPr bwMode="auto">
              <a:xfrm rot="5400000">
                <a:off x="4582" y="1149"/>
                <a:ext cx="0" cy="1225"/>
              </a:xfrm>
              <a:prstGeom prst="line">
                <a:avLst/>
              </a:prstGeom>
              <a:noFill/>
              <a:ln w="41275">
                <a:solidFill>
                  <a:srgbClr val="000000"/>
                </a:solidFill>
                <a:round/>
                <a:headEnd/>
                <a:tailEnd/>
              </a:ln>
            </p:spPr>
            <p:txBody>
              <a:bodyPr/>
              <a:lstStyle/>
              <a:p>
                <a:endParaRPr lang="en-GB"/>
              </a:p>
            </p:txBody>
          </p:sp>
        </p:grpSp>
        <p:grpSp>
          <p:nvGrpSpPr>
            <p:cNvPr id="6" name="Group 59"/>
            <p:cNvGrpSpPr>
              <a:grpSpLocks/>
            </p:cNvGrpSpPr>
            <p:nvPr/>
          </p:nvGrpSpPr>
          <p:grpSpPr bwMode="auto">
            <a:xfrm>
              <a:off x="4015" y="843"/>
              <a:ext cx="871" cy="954"/>
              <a:chOff x="4015" y="843"/>
              <a:chExt cx="871" cy="1226"/>
            </a:xfrm>
          </p:grpSpPr>
          <p:sp>
            <p:nvSpPr>
              <p:cNvPr id="34874" name="Line 37"/>
              <p:cNvSpPr>
                <a:spLocks noChangeAspect="1" noChangeShapeType="1"/>
              </p:cNvSpPr>
              <p:nvPr/>
            </p:nvSpPr>
            <p:spPr bwMode="auto">
              <a:xfrm>
                <a:off x="4015" y="843"/>
                <a:ext cx="0" cy="1225"/>
              </a:xfrm>
              <a:prstGeom prst="line">
                <a:avLst/>
              </a:prstGeom>
              <a:noFill/>
              <a:ln w="41275">
                <a:solidFill>
                  <a:srgbClr val="000000"/>
                </a:solidFill>
                <a:round/>
                <a:headEnd/>
                <a:tailEnd/>
              </a:ln>
            </p:spPr>
            <p:txBody>
              <a:bodyPr/>
              <a:lstStyle/>
              <a:p>
                <a:endParaRPr lang="en-GB"/>
              </a:p>
            </p:txBody>
          </p:sp>
          <p:sp>
            <p:nvSpPr>
              <p:cNvPr id="34875" name="Line 38"/>
              <p:cNvSpPr>
                <a:spLocks noChangeAspect="1" noChangeShapeType="1"/>
              </p:cNvSpPr>
              <p:nvPr/>
            </p:nvSpPr>
            <p:spPr bwMode="auto">
              <a:xfrm>
                <a:off x="4069" y="843"/>
                <a:ext cx="0" cy="1225"/>
              </a:xfrm>
              <a:prstGeom prst="line">
                <a:avLst/>
              </a:prstGeom>
              <a:noFill/>
              <a:ln w="41275">
                <a:solidFill>
                  <a:srgbClr val="000000"/>
                </a:solidFill>
                <a:round/>
                <a:headEnd/>
                <a:tailEnd/>
              </a:ln>
            </p:spPr>
            <p:txBody>
              <a:bodyPr/>
              <a:lstStyle/>
              <a:p>
                <a:endParaRPr lang="en-GB"/>
              </a:p>
            </p:txBody>
          </p:sp>
          <p:sp>
            <p:nvSpPr>
              <p:cNvPr id="34876" name="Line 39"/>
              <p:cNvSpPr>
                <a:spLocks noChangeAspect="1" noChangeShapeType="1"/>
              </p:cNvSpPr>
              <p:nvPr/>
            </p:nvSpPr>
            <p:spPr bwMode="auto">
              <a:xfrm>
                <a:off x="4123" y="843"/>
                <a:ext cx="0" cy="1225"/>
              </a:xfrm>
              <a:prstGeom prst="line">
                <a:avLst/>
              </a:prstGeom>
              <a:noFill/>
              <a:ln w="41275">
                <a:solidFill>
                  <a:srgbClr val="000000"/>
                </a:solidFill>
                <a:round/>
                <a:headEnd/>
                <a:tailEnd/>
              </a:ln>
            </p:spPr>
            <p:txBody>
              <a:bodyPr/>
              <a:lstStyle/>
              <a:p>
                <a:endParaRPr lang="en-GB"/>
              </a:p>
            </p:txBody>
          </p:sp>
          <p:sp>
            <p:nvSpPr>
              <p:cNvPr id="34877" name="Line 40"/>
              <p:cNvSpPr>
                <a:spLocks noChangeAspect="1" noChangeShapeType="1"/>
              </p:cNvSpPr>
              <p:nvPr/>
            </p:nvSpPr>
            <p:spPr bwMode="auto">
              <a:xfrm>
                <a:off x="4233" y="843"/>
                <a:ext cx="0" cy="1225"/>
              </a:xfrm>
              <a:prstGeom prst="line">
                <a:avLst/>
              </a:prstGeom>
              <a:noFill/>
              <a:ln w="41275">
                <a:solidFill>
                  <a:srgbClr val="000000"/>
                </a:solidFill>
                <a:round/>
                <a:headEnd/>
                <a:tailEnd/>
              </a:ln>
            </p:spPr>
            <p:txBody>
              <a:bodyPr/>
              <a:lstStyle/>
              <a:p>
                <a:endParaRPr lang="en-GB"/>
              </a:p>
            </p:txBody>
          </p:sp>
          <p:sp>
            <p:nvSpPr>
              <p:cNvPr id="34878" name="Line 41"/>
              <p:cNvSpPr>
                <a:spLocks noChangeAspect="1" noChangeShapeType="1"/>
              </p:cNvSpPr>
              <p:nvPr/>
            </p:nvSpPr>
            <p:spPr bwMode="auto">
              <a:xfrm>
                <a:off x="4287" y="843"/>
                <a:ext cx="0" cy="1225"/>
              </a:xfrm>
              <a:prstGeom prst="line">
                <a:avLst/>
              </a:prstGeom>
              <a:noFill/>
              <a:ln w="41275">
                <a:solidFill>
                  <a:srgbClr val="000000"/>
                </a:solidFill>
                <a:round/>
                <a:headEnd/>
                <a:tailEnd/>
              </a:ln>
            </p:spPr>
            <p:txBody>
              <a:bodyPr/>
              <a:lstStyle/>
              <a:p>
                <a:endParaRPr lang="en-GB"/>
              </a:p>
            </p:txBody>
          </p:sp>
          <p:sp>
            <p:nvSpPr>
              <p:cNvPr id="34879" name="Line 42"/>
              <p:cNvSpPr>
                <a:spLocks noChangeAspect="1" noChangeShapeType="1"/>
              </p:cNvSpPr>
              <p:nvPr/>
            </p:nvSpPr>
            <p:spPr bwMode="auto">
              <a:xfrm>
                <a:off x="4179" y="843"/>
                <a:ext cx="0" cy="1225"/>
              </a:xfrm>
              <a:prstGeom prst="line">
                <a:avLst/>
              </a:prstGeom>
              <a:noFill/>
              <a:ln w="41275">
                <a:solidFill>
                  <a:srgbClr val="000000"/>
                </a:solidFill>
                <a:round/>
                <a:headEnd/>
                <a:tailEnd/>
              </a:ln>
            </p:spPr>
            <p:txBody>
              <a:bodyPr/>
              <a:lstStyle/>
              <a:p>
                <a:endParaRPr lang="en-GB"/>
              </a:p>
            </p:txBody>
          </p:sp>
          <p:sp>
            <p:nvSpPr>
              <p:cNvPr id="34880" name="Line 43"/>
              <p:cNvSpPr>
                <a:spLocks noChangeAspect="1" noChangeShapeType="1"/>
              </p:cNvSpPr>
              <p:nvPr/>
            </p:nvSpPr>
            <p:spPr bwMode="auto">
              <a:xfrm>
                <a:off x="4340" y="843"/>
                <a:ext cx="0" cy="1225"/>
              </a:xfrm>
              <a:prstGeom prst="line">
                <a:avLst/>
              </a:prstGeom>
              <a:noFill/>
              <a:ln w="41275">
                <a:solidFill>
                  <a:srgbClr val="000000"/>
                </a:solidFill>
                <a:round/>
                <a:headEnd/>
                <a:tailEnd/>
              </a:ln>
            </p:spPr>
            <p:txBody>
              <a:bodyPr/>
              <a:lstStyle/>
              <a:p>
                <a:endParaRPr lang="en-GB"/>
              </a:p>
            </p:txBody>
          </p:sp>
          <p:sp>
            <p:nvSpPr>
              <p:cNvPr id="34881" name="Line 44"/>
              <p:cNvSpPr>
                <a:spLocks noChangeAspect="1" noChangeShapeType="1"/>
              </p:cNvSpPr>
              <p:nvPr/>
            </p:nvSpPr>
            <p:spPr bwMode="auto">
              <a:xfrm>
                <a:off x="4396" y="843"/>
                <a:ext cx="0" cy="1225"/>
              </a:xfrm>
              <a:prstGeom prst="line">
                <a:avLst/>
              </a:prstGeom>
              <a:noFill/>
              <a:ln w="41275">
                <a:solidFill>
                  <a:srgbClr val="000000"/>
                </a:solidFill>
                <a:round/>
                <a:headEnd/>
                <a:tailEnd/>
              </a:ln>
            </p:spPr>
            <p:txBody>
              <a:bodyPr/>
              <a:lstStyle/>
              <a:p>
                <a:endParaRPr lang="en-GB"/>
              </a:p>
            </p:txBody>
          </p:sp>
          <p:sp>
            <p:nvSpPr>
              <p:cNvPr id="34882" name="Line 45"/>
              <p:cNvSpPr>
                <a:spLocks noChangeAspect="1" noChangeShapeType="1"/>
              </p:cNvSpPr>
              <p:nvPr/>
            </p:nvSpPr>
            <p:spPr bwMode="auto">
              <a:xfrm>
                <a:off x="4504" y="844"/>
                <a:ext cx="0" cy="1225"/>
              </a:xfrm>
              <a:prstGeom prst="line">
                <a:avLst/>
              </a:prstGeom>
              <a:noFill/>
              <a:ln w="41275">
                <a:solidFill>
                  <a:srgbClr val="000000"/>
                </a:solidFill>
                <a:round/>
                <a:headEnd/>
                <a:tailEnd/>
              </a:ln>
            </p:spPr>
            <p:txBody>
              <a:bodyPr/>
              <a:lstStyle/>
              <a:p>
                <a:endParaRPr lang="en-GB"/>
              </a:p>
            </p:txBody>
          </p:sp>
          <p:sp>
            <p:nvSpPr>
              <p:cNvPr id="34883" name="Line 46"/>
              <p:cNvSpPr>
                <a:spLocks noChangeAspect="1" noChangeShapeType="1"/>
              </p:cNvSpPr>
              <p:nvPr/>
            </p:nvSpPr>
            <p:spPr bwMode="auto">
              <a:xfrm>
                <a:off x="4561" y="844"/>
                <a:ext cx="0" cy="1225"/>
              </a:xfrm>
              <a:prstGeom prst="line">
                <a:avLst/>
              </a:prstGeom>
              <a:noFill/>
              <a:ln w="41275">
                <a:solidFill>
                  <a:srgbClr val="000000"/>
                </a:solidFill>
                <a:round/>
                <a:headEnd/>
                <a:tailEnd/>
              </a:ln>
            </p:spPr>
            <p:txBody>
              <a:bodyPr/>
              <a:lstStyle/>
              <a:p>
                <a:endParaRPr lang="en-GB"/>
              </a:p>
            </p:txBody>
          </p:sp>
          <p:sp>
            <p:nvSpPr>
              <p:cNvPr id="34884" name="Line 47"/>
              <p:cNvSpPr>
                <a:spLocks noChangeAspect="1" noChangeShapeType="1"/>
              </p:cNvSpPr>
              <p:nvPr/>
            </p:nvSpPr>
            <p:spPr bwMode="auto">
              <a:xfrm>
                <a:off x="4450" y="843"/>
                <a:ext cx="0" cy="1225"/>
              </a:xfrm>
              <a:prstGeom prst="line">
                <a:avLst/>
              </a:prstGeom>
              <a:noFill/>
              <a:ln w="41275">
                <a:solidFill>
                  <a:srgbClr val="000000"/>
                </a:solidFill>
                <a:round/>
                <a:headEnd/>
                <a:tailEnd/>
              </a:ln>
            </p:spPr>
            <p:txBody>
              <a:bodyPr/>
              <a:lstStyle/>
              <a:p>
                <a:endParaRPr lang="en-GB"/>
              </a:p>
            </p:txBody>
          </p:sp>
          <p:sp>
            <p:nvSpPr>
              <p:cNvPr id="34885" name="Line 48"/>
              <p:cNvSpPr>
                <a:spLocks noChangeAspect="1" noChangeShapeType="1"/>
              </p:cNvSpPr>
              <p:nvPr/>
            </p:nvSpPr>
            <p:spPr bwMode="auto">
              <a:xfrm>
                <a:off x="4615" y="844"/>
                <a:ext cx="0" cy="1225"/>
              </a:xfrm>
              <a:prstGeom prst="line">
                <a:avLst/>
              </a:prstGeom>
              <a:noFill/>
              <a:ln w="41275">
                <a:solidFill>
                  <a:srgbClr val="000000"/>
                </a:solidFill>
                <a:round/>
                <a:headEnd/>
                <a:tailEnd/>
              </a:ln>
            </p:spPr>
            <p:txBody>
              <a:bodyPr/>
              <a:lstStyle/>
              <a:p>
                <a:endParaRPr lang="en-GB"/>
              </a:p>
            </p:txBody>
          </p:sp>
          <p:sp>
            <p:nvSpPr>
              <p:cNvPr id="34886" name="Line 49"/>
              <p:cNvSpPr>
                <a:spLocks noChangeAspect="1" noChangeShapeType="1"/>
              </p:cNvSpPr>
              <p:nvPr/>
            </p:nvSpPr>
            <p:spPr bwMode="auto">
              <a:xfrm>
                <a:off x="4669" y="844"/>
                <a:ext cx="0" cy="1225"/>
              </a:xfrm>
              <a:prstGeom prst="line">
                <a:avLst/>
              </a:prstGeom>
              <a:noFill/>
              <a:ln w="41275">
                <a:solidFill>
                  <a:srgbClr val="000000"/>
                </a:solidFill>
                <a:round/>
                <a:headEnd/>
                <a:tailEnd/>
              </a:ln>
            </p:spPr>
            <p:txBody>
              <a:bodyPr/>
              <a:lstStyle/>
              <a:p>
                <a:endParaRPr lang="en-GB"/>
              </a:p>
            </p:txBody>
          </p:sp>
          <p:sp>
            <p:nvSpPr>
              <p:cNvPr id="34887" name="Line 50"/>
              <p:cNvSpPr>
                <a:spLocks noChangeAspect="1" noChangeShapeType="1"/>
              </p:cNvSpPr>
              <p:nvPr/>
            </p:nvSpPr>
            <p:spPr bwMode="auto">
              <a:xfrm>
                <a:off x="4779" y="844"/>
                <a:ext cx="0" cy="1225"/>
              </a:xfrm>
              <a:prstGeom prst="line">
                <a:avLst/>
              </a:prstGeom>
              <a:noFill/>
              <a:ln w="41275">
                <a:solidFill>
                  <a:srgbClr val="000000"/>
                </a:solidFill>
                <a:round/>
                <a:headEnd/>
                <a:tailEnd/>
              </a:ln>
            </p:spPr>
            <p:txBody>
              <a:bodyPr/>
              <a:lstStyle/>
              <a:p>
                <a:endParaRPr lang="en-GB"/>
              </a:p>
            </p:txBody>
          </p:sp>
          <p:sp>
            <p:nvSpPr>
              <p:cNvPr id="34888" name="Line 51"/>
              <p:cNvSpPr>
                <a:spLocks noChangeAspect="1" noChangeShapeType="1"/>
              </p:cNvSpPr>
              <p:nvPr/>
            </p:nvSpPr>
            <p:spPr bwMode="auto">
              <a:xfrm>
                <a:off x="4832" y="844"/>
                <a:ext cx="0" cy="1225"/>
              </a:xfrm>
              <a:prstGeom prst="line">
                <a:avLst/>
              </a:prstGeom>
              <a:noFill/>
              <a:ln w="41275">
                <a:solidFill>
                  <a:srgbClr val="000000"/>
                </a:solidFill>
                <a:round/>
                <a:headEnd/>
                <a:tailEnd/>
              </a:ln>
            </p:spPr>
            <p:txBody>
              <a:bodyPr/>
              <a:lstStyle/>
              <a:p>
                <a:endParaRPr lang="en-GB"/>
              </a:p>
            </p:txBody>
          </p:sp>
          <p:sp>
            <p:nvSpPr>
              <p:cNvPr id="34889" name="Line 52"/>
              <p:cNvSpPr>
                <a:spLocks noChangeAspect="1" noChangeShapeType="1"/>
              </p:cNvSpPr>
              <p:nvPr/>
            </p:nvSpPr>
            <p:spPr bwMode="auto">
              <a:xfrm>
                <a:off x="4723" y="844"/>
                <a:ext cx="0" cy="1225"/>
              </a:xfrm>
              <a:prstGeom prst="line">
                <a:avLst/>
              </a:prstGeom>
              <a:noFill/>
              <a:ln w="41275">
                <a:solidFill>
                  <a:srgbClr val="000000"/>
                </a:solidFill>
                <a:round/>
                <a:headEnd/>
                <a:tailEnd/>
              </a:ln>
            </p:spPr>
            <p:txBody>
              <a:bodyPr/>
              <a:lstStyle/>
              <a:p>
                <a:endParaRPr lang="en-GB"/>
              </a:p>
            </p:txBody>
          </p:sp>
          <p:sp>
            <p:nvSpPr>
              <p:cNvPr id="34890" name="Line 53"/>
              <p:cNvSpPr>
                <a:spLocks noChangeAspect="1" noChangeShapeType="1"/>
              </p:cNvSpPr>
              <p:nvPr/>
            </p:nvSpPr>
            <p:spPr bwMode="auto">
              <a:xfrm>
                <a:off x="4886" y="844"/>
                <a:ext cx="0" cy="1225"/>
              </a:xfrm>
              <a:prstGeom prst="line">
                <a:avLst/>
              </a:prstGeom>
              <a:noFill/>
              <a:ln w="41275">
                <a:solidFill>
                  <a:srgbClr val="000000"/>
                </a:solidFill>
                <a:round/>
                <a:headEnd/>
                <a:tailEnd/>
              </a:ln>
            </p:spPr>
            <p:txBody>
              <a:bodyPr/>
              <a:lstStyle/>
              <a:p>
                <a:endParaRPr lang="en-GB"/>
              </a:p>
            </p:txBody>
          </p:sp>
        </p:grpSp>
      </p:grpSp>
      <p:grpSp>
        <p:nvGrpSpPr>
          <p:cNvPr id="7" name="Group 63"/>
          <p:cNvGrpSpPr>
            <a:grpSpLocks/>
          </p:cNvGrpSpPr>
          <p:nvPr/>
        </p:nvGrpSpPr>
        <p:grpSpPr bwMode="auto">
          <a:xfrm>
            <a:off x="2554288" y="2636838"/>
            <a:ext cx="2736850" cy="457200"/>
            <a:chOff x="1519" y="1661"/>
            <a:chExt cx="1724" cy="288"/>
          </a:xfrm>
        </p:grpSpPr>
        <p:sp>
          <p:nvSpPr>
            <p:cNvPr id="34870" name="Line 61"/>
            <p:cNvSpPr>
              <a:spLocks noChangeShapeType="1"/>
            </p:cNvSpPr>
            <p:nvPr/>
          </p:nvSpPr>
          <p:spPr bwMode="auto">
            <a:xfrm>
              <a:off x="1519" y="1661"/>
              <a:ext cx="1724" cy="0"/>
            </a:xfrm>
            <a:prstGeom prst="line">
              <a:avLst/>
            </a:prstGeom>
            <a:noFill/>
            <a:ln w="9525">
              <a:solidFill>
                <a:schemeClr val="tx1"/>
              </a:solidFill>
              <a:round/>
              <a:headEnd type="triangle" w="med" len="med"/>
              <a:tailEnd type="triangle" w="med" len="med"/>
            </a:ln>
          </p:spPr>
          <p:txBody>
            <a:bodyPr/>
            <a:lstStyle/>
            <a:p>
              <a:endParaRPr lang="en-GB"/>
            </a:p>
          </p:txBody>
        </p:sp>
        <p:sp>
          <p:nvSpPr>
            <p:cNvPr id="34871" name="Text Box 62"/>
            <p:cNvSpPr txBox="1">
              <a:spLocks noChangeArrowheads="1"/>
            </p:cNvSpPr>
            <p:nvPr/>
          </p:nvSpPr>
          <p:spPr bwMode="auto">
            <a:xfrm>
              <a:off x="2154" y="1661"/>
              <a:ext cx="363" cy="288"/>
            </a:xfrm>
            <a:prstGeom prst="rect">
              <a:avLst/>
            </a:prstGeom>
            <a:noFill/>
            <a:ln w="9525">
              <a:noFill/>
              <a:miter lim="800000"/>
              <a:headEnd/>
              <a:tailEnd/>
            </a:ln>
          </p:spPr>
          <p:txBody>
            <a:bodyPr>
              <a:spAutoFit/>
            </a:bodyPr>
            <a:lstStyle/>
            <a:p>
              <a:pPr algn="ctr">
                <a:spcBef>
                  <a:spcPct val="50000"/>
                </a:spcBef>
              </a:pPr>
              <a:r>
                <a:rPr lang="fr-FR" sz="2400" i="1" dirty="0">
                  <a:latin typeface="Arial" charset="0"/>
                </a:rPr>
                <a:t>Z</a:t>
              </a:r>
            </a:p>
          </p:txBody>
        </p:sp>
      </p:grpSp>
      <p:grpSp>
        <p:nvGrpSpPr>
          <p:cNvPr id="8" name="Group 66"/>
          <p:cNvGrpSpPr>
            <a:grpSpLocks/>
          </p:cNvGrpSpPr>
          <p:nvPr/>
        </p:nvGrpSpPr>
        <p:grpSpPr bwMode="auto">
          <a:xfrm>
            <a:off x="5189106" y="2611438"/>
            <a:ext cx="720725" cy="457200"/>
            <a:chOff x="3170" y="1645"/>
            <a:chExt cx="454" cy="288"/>
          </a:xfrm>
        </p:grpSpPr>
        <p:sp>
          <p:nvSpPr>
            <p:cNvPr id="34868" name="Line 64"/>
            <p:cNvSpPr>
              <a:spLocks noChangeShapeType="1"/>
            </p:cNvSpPr>
            <p:nvPr/>
          </p:nvSpPr>
          <p:spPr bwMode="auto">
            <a:xfrm>
              <a:off x="3243" y="1661"/>
              <a:ext cx="272" cy="0"/>
            </a:xfrm>
            <a:prstGeom prst="line">
              <a:avLst/>
            </a:prstGeom>
            <a:noFill/>
            <a:ln w="9525">
              <a:solidFill>
                <a:schemeClr val="tx1"/>
              </a:solidFill>
              <a:round/>
              <a:headEnd type="triangle" w="med" len="med"/>
              <a:tailEnd type="triangle" w="med" len="med"/>
            </a:ln>
          </p:spPr>
          <p:txBody>
            <a:bodyPr/>
            <a:lstStyle/>
            <a:p>
              <a:endParaRPr lang="en-GB"/>
            </a:p>
          </p:txBody>
        </p:sp>
        <p:sp>
          <p:nvSpPr>
            <p:cNvPr id="34869" name="Text Box 65"/>
            <p:cNvSpPr txBox="1">
              <a:spLocks noChangeArrowheads="1"/>
            </p:cNvSpPr>
            <p:nvPr/>
          </p:nvSpPr>
          <p:spPr bwMode="auto">
            <a:xfrm>
              <a:off x="3170" y="1645"/>
              <a:ext cx="454" cy="288"/>
            </a:xfrm>
            <a:prstGeom prst="rect">
              <a:avLst/>
            </a:prstGeom>
            <a:noFill/>
            <a:ln w="9525">
              <a:noFill/>
              <a:miter lim="800000"/>
              <a:headEnd/>
              <a:tailEnd/>
            </a:ln>
          </p:spPr>
          <p:txBody>
            <a:bodyPr>
              <a:spAutoFit/>
            </a:bodyPr>
            <a:lstStyle/>
            <a:p>
              <a:pPr algn="ctr">
                <a:spcBef>
                  <a:spcPct val="50000"/>
                </a:spcBef>
              </a:pPr>
              <a:r>
                <a:rPr lang="fr-FR" sz="2400" i="1" dirty="0" smtClean="0">
                  <a:latin typeface="Symbol" pitchFamily="18" charset="2"/>
                  <a:sym typeface="Symbol"/>
                </a:rPr>
                <a:t>Z</a:t>
              </a:r>
              <a:endParaRPr lang="fr-FR" sz="2400" i="1" dirty="0">
                <a:latin typeface="Arial" charset="0"/>
              </a:endParaRPr>
            </a:p>
          </p:txBody>
        </p:sp>
      </p:grpSp>
      <p:sp>
        <p:nvSpPr>
          <p:cNvPr id="24645" name="Rectangle 69"/>
          <p:cNvSpPr>
            <a:spLocks noChangeArrowheads="1"/>
          </p:cNvSpPr>
          <p:nvPr/>
        </p:nvSpPr>
        <p:spPr bwMode="auto">
          <a:xfrm>
            <a:off x="335189" y="5011833"/>
            <a:ext cx="7983538" cy="1652588"/>
          </a:xfrm>
          <a:prstGeom prst="rect">
            <a:avLst/>
          </a:prstGeom>
          <a:noFill/>
          <a:ln w="9525">
            <a:noFill/>
            <a:miter lim="800000"/>
            <a:headEnd/>
            <a:tailEnd/>
          </a:ln>
        </p:spPr>
        <p:txBody>
          <a:bodyPr/>
          <a:lstStyle/>
          <a:p>
            <a:pPr>
              <a:lnSpc>
                <a:spcPct val="120000"/>
              </a:lnSpc>
              <a:spcAft>
                <a:spcPts val="1000"/>
              </a:spcAft>
              <a:buClr>
                <a:schemeClr val="accent1"/>
              </a:buClr>
            </a:pPr>
            <a:endParaRPr lang="fr-FR" sz="2200" b="1" dirty="0">
              <a:solidFill>
                <a:schemeClr val="tx2"/>
              </a:solidFill>
              <a:latin typeface="Swis721 Cn BT" pitchFamily="34" charset="0"/>
            </a:endParaRPr>
          </a:p>
          <a:p>
            <a:pPr algn="l">
              <a:lnSpc>
                <a:spcPct val="120000"/>
              </a:lnSpc>
              <a:spcAft>
                <a:spcPts val="1000"/>
              </a:spcAft>
              <a:buClr>
                <a:schemeClr val="accent1"/>
              </a:buClr>
            </a:pPr>
            <a:r>
              <a:rPr lang="fr-FR" sz="2000" dirty="0" smtClean="0">
                <a:solidFill>
                  <a:schemeClr val="tx2"/>
                </a:solidFill>
                <a:latin typeface="+mn-lt"/>
              </a:rPr>
              <a:t>Out of plane </a:t>
            </a:r>
            <a:r>
              <a:rPr lang="fr-FR" sz="2000" dirty="0" err="1" smtClean="0">
                <a:solidFill>
                  <a:schemeClr val="tx2"/>
                </a:solidFill>
                <a:latin typeface="+mn-lt"/>
              </a:rPr>
              <a:t>displacement</a:t>
            </a:r>
            <a:r>
              <a:rPr lang="fr-FR" sz="2000" dirty="0" smtClean="0">
                <a:solidFill>
                  <a:schemeClr val="tx2"/>
                </a:solidFill>
                <a:latin typeface="+mn-lt"/>
              </a:rPr>
              <a:t> of 1 mm at a </a:t>
            </a:r>
            <a:r>
              <a:rPr lang="fr-FR" sz="2000" dirty="0" err="1" smtClean="0">
                <a:solidFill>
                  <a:schemeClr val="tx2"/>
                </a:solidFill>
                <a:latin typeface="+mn-lt"/>
              </a:rPr>
              <a:t>working</a:t>
            </a:r>
            <a:r>
              <a:rPr lang="fr-FR" sz="2000" dirty="0" smtClean="0">
                <a:solidFill>
                  <a:schemeClr val="tx2"/>
                </a:solidFill>
                <a:latin typeface="+mn-lt"/>
              </a:rPr>
              <a:t> distance of d=1m </a:t>
            </a:r>
            <a:r>
              <a:rPr lang="fr-FR" sz="2000" dirty="0" err="1" smtClean="0">
                <a:solidFill>
                  <a:schemeClr val="tx2"/>
                </a:solidFill>
                <a:latin typeface="+mn-lt"/>
                <a:sym typeface="Wingdings" pitchFamily="2" charset="2"/>
              </a:rPr>
              <a:t>results</a:t>
            </a:r>
            <a:r>
              <a:rPr lang="fr-FR" sz="2000" dirty="0" smtClean="0">
                <a:solidFill>
                  <a:schemeClr val="tx2"/>
                </a:solidFill>
                <a:latin typeface="+mn-lt"/>
                <a:sym typeface="Wingdings" pitchFamily="2" charset="2"/>
              </a:rPr>
              <a:t> in an </a:t>
            </a:r>
            <a:r>
              <a:rPr lang="fr-FR" sz="2000" dirty="0" err="1" smtClean="0">
                <a:solidFill>
                  <a:schemeClr val="tx2"/>
                </a:solidFill>
                <a:latin typeface="+mn-lt"/>
                <a:sym typeface="Wingdings" pitchFamily="2" charset="2"/>
              </a:rPr>
              <a:t>artificial</a:t>
            </a:r>
            <a:r>
              <a:rPr lang="fr-FR" sz="2000" dirty="0" smtClean="0">
                <a:solidFill>
                  <a:schemeClr val="tx2"/>
                </a:solidFill>
                <a:latin typeface="+mn-lt"/>
                <a:sym typeface="Wingdings" pitchFamily="2" charset="2"/>
              </a:rPr>
              <a:t> </a:t>
            </a:r>
            <a:r>
              <a:rPr lang="fr-FR" sz="2000" dirty="0" err="1" smtClean="0">
                <a:solidFill>
                  <a:schemeClr val="tx2"/>
                </a:solidFill>
                <a:latin typeface="+mn-lt"/>
                <a:sym typeface="Wingdings" pitchFamily="2" charset="2"/>
              </a:rPr>
              <a:t>strain</a:t>
            </a:r>
            <a:r>
              <a:rPr lang="fr-FR" sz="2000" dirty="0" smtClean="0">
                <a:solidFill>
                  <a:schemeClr val="tx2"/>
                </a:solidFill>
                <a:latin typeface="+mn-lt"/>
                <a:sym typeface="Wingdings" pitchFamily="2" charset="2"/>
              </a:rPr>
              <a:t> of 10</a:t>
            </a:r>
            <a:r>
              <a:rPr lang="fr-FR" sz="2000" baseline="30000" dirty="0" smtClean="0">
                <a:solidFill>
                  <a:schemeClr val="tx2"/>
                </a:solidFill>
                <a:latin typeface="+mn-lt"/>
                <a:sym typeface="Wingdings" pitchFamily="2" charset="2"/>
              </a:rPr>
              <a:t>-3 </a:t>
            </a:r>
            <a:r>
              <a:rPr lang="fr-FR" sz="2000" dirty="0" smtClean="0">
                <a:solidFill>
                  <a:schemeClr val="tx2"/>
                </a:solidFill>
                <a:latin typeface="+mn-lt"/>
                <a:sym typeface="Wingdings" pitchFamily="2" charset="2"/>
              </a:rPr>
              <a:t>= 0.1% = 1000 µ</a:t>
            </a:r>
            <a:r>
              <a:rPr lang="fr-FR" sz="2000" dirty="0" err="1" smtClean="0">
                <a:solidFill>
                  <a:schemeClr val="tx2"/>
                </a:solidFill>
                <a:latin typeface="+mn-lt"/>
                <a:sym typeface="Wingdings" pitchFamily="2" charset="2"/>
              </a:rPr>
              <a:t>Strain</a:t>
            </a:r>
            <a:endParaRPr lang="fr-FR" sz="2000" baseline="30000" dirty="0" smtClean="0">
              <a:solidFill>
                <a:schemeClr val="tx2"/>
              </a:solidFill>
              <a:latin typeface="+mn-lt"/>
              <a:sym typeface="Wingdings" pitchFamily="2" charset="2"/>
            </a:endParaRPr>
          </a:p>
        </p:txBody>
      </p:sp>
      <p:grpSp>
        <p:nvGrpSpPr>
          <p:cNvPr id="9" name="Group 70"/>
          <p:cNvGrpSpPr>
            <a:grpSpLocks/>
          </p:cNvGrpSpPr>
          <p:nvPr/>
        </p:nvGrpSpPr>
        <p:grpSpPr bwMode="auto">
          <a:xfrm>
            <a:off x="6732588" y="1482725"/>
            <a:ext cx="1511300" cy="1514475"/>
            <a:chOff x="3969" y="843"/>
            <a:chExt cx="952" cy="954"/>
          </a:xfrm>
        </p:grpSpPr>
        <p:grpSp>
          <p:nvGrpSpPr>
            <p:cNvPr id="10" name="Group 71"/>
            <p:cNvGrpSpPr>
              <a:grpSpLocks/>
            </p:cNvGrpSpPr>
            <p:nvPr/>
          </p:nvGrpSpPr>
          <p:grpSpPr bwMode="auto">
            <a:xfrm>
              <a:off x="3969" y="891"/>
              <a:ext cx="952" cy="871"/>
              <a:chOff x="3969" y="891"/>
              <a:chExt cx="1225" cy="871"/>
            </a:xfrm>
          </p:grpSpPr>
          <p:sp>
            <p:nvSpPr>
              <p:cNvPr id="34851" name="Line 72"/>
              <p:cNvSpPr>
                <a:spLocks noChangeAspect="1" noChangeShapeType="1"/>
              </p:cNvSpPr>
              <p:nvPr/>
            </p:nvSpPr>
            <p:spPr bwMode="auto">
              <a:xfrm rot="5400000">
                <a:off x="4582" y="278"/>
                <a:ext cx="0" cy="1225"/>
              </a:xfrm>
              <a:prstGeom prst="line">
                <a:avLst/>
              </a:prstGeom>
              <a:noFill/>
              <a:ln w="41275">
                <a:solidFill>
                  <a:srgbClr val="000000"/>
                </a:solidFill>
                <a:round/>
                <a:headEnd/>
                <a:tailEnd/>
              </a:ln>
            </p:spPr>
            <p:txBody>
              <a:bodyPr/>
              <a:lstStyle/>
              <a:p>
                <a:endParaRPr lang="en-GB"/>
              </a:p>
            </p:txBody>
          </p:sp>
          <p:sp>
            <p:nvSpPr>
              <p:cNvPr id="34852" name="Line 73"/>
              <p:cNvSpPr>
                <a:spLocks noChangeAspect="1" noChangeShapeType="1"/>
              </p:cNvSpPr>
              <p:nvPr/>
            </p:nvSpPr>
            <p:spPr bwMode="auto">
              <a:xfrm rot="5400000">
                <a:off x="4582" y="332"/>
                <a:ext cx="0" cy="1225"/>
              </a:xfrm>
              <a:prstGeom prst="line">
                <a:avLst/>
              </a:prstGeom>
              <a:noFill/>
              <a:ln w="41275">
                <a:solidFill>
                  <a:srgbClr val="000000"/>
                </a:solidFill>
                <a:round/>
                <a:headEnd/>
                <a:tailEnd/>
              </a:ln>
            </p:spPr>
            <p:txBody>
              <a:bodyPr/>
              <a:lstStyle/>
              <a:p>
                <a:endParaRPr lang="en-GB"/>
              </a:p>
            </p:txBody>
          </p:sp>
          <p:sp>
            <p:nvSpPr>
              <p:cNvPr id="34853" name="Line 74"/>
              <p:cNvSpPr>
                <a:spLocks noChangeAspect="1" noChangeShapeType="1"/>
              </p:cNvSpPr>
              <p:nvPr/>
            </p:nvSpPr>
            <p:spPr bwMode="auto">
              <a:xfrm rot="5400000">
                <a:off x="4582" y="386"/>
                <a:ext cx="0" cy="1225"/>
              </a:xfrm>
              <a:prstGeom prst="line">
                <a:avLst/>
              </a:prstGeom>
              <a:noFill/>
              <a:ln w="41275">
                <a:solidFill>
                  <a:srgbClr val="000000"/>
                </a:solidFill>
                <a:round/>
                <a:headEnd/>
                <a:tailEnd/>
              </a:ln>
            </p:spPr>
            <p:txBody>
              <a:bodyPr/>
              <a:lstStyle/>
              <a:p>
                <a:endParaRPr lang="en-GB"/>
              </a:p>
            </p:txBody>
          </p:sp>
          <p:sp>
            <p:nvSpPr>
              <p:cNvPr id="34854" name="Line 75"/>
              <p:cNvSpPr>
                <a:spLocks noChangeAspect="1" noChangeShapeType="1"/>
              </p:cNvSpPr>
              <p:nvPr/>
            </p:nvSpPr>
            <p:spPr bwMode="auto">
              <a:xfrm rot="5400000">
                <a:off x="4582" y="496"/>
                <a:ext cx="0" cy="1225"/>
              </a:xfrm>
              <a:prstGeom prst="line">
                <a:avLst/>
              </a:prstGeom>
              <a:noFill/>
              <a:ln w="41275">
                <a:solidFill>
                  <a:srgbClr val="000000"/>
                </a:solidFill>
                <a:round/>
                <a:headEnd/>
                <a:tailEnd/>
              </a:ln>
            </p:spPr>
            <p:txBody>
              <a:bodyPr/>
              <a:lstStyle/>
              <a:p>
                <a:endParaRPr lang="en-GB"/>
              </a:p>
            </p:txBody>
          </p:sp>
          <p:sp>
            <p:nvSpPr>
              <p:cNvPr id="34855" name="Line 76"/>
              <p:cNvSpPr>
                <a:spLocks noChangeAspect="1" noChangeShapeType="1"/>
              </p:cNvSpPr>
              <p:nvPr/>
            </p:nvSpPr>
            <p:spPr bwMode="auto">
              <a:xfrm rot="5400000">
                <a:off x="4582" y="550"/>
                <a:ext cx="0" cy="1225"/>
              </a:xfrm>
              <a:prstGeom prst="line">
                <a:avLst/>
              </a:prstGeom>
              <a:noFill/>
              <a:ln w="41275">
                <a:solidFill>
                  <a:srgbClr val="000000"/>
                </a:solidFill>
                <a:round/>
                <a:headEnd/>
                <a:tailEnd/>
              </a:ln>
            </p:spPr>
            <p:txBody>
              <a:bodyPr/>
              <a:lstStyle/>
              <a:p>
                <a:endParaRPr lang="en-GB"/>
              </a:p>
            </p:txBody>
          </p:sp>
          <p:sp>
            <p:nvSpPr>
              <p:cNvPr id="34856" name="Line 77"/>
              <p:cNvSpPr>
                <a:spLocks noChangeAspect="1" noChangeShapeType="1"/>
              </p:cNvSpPr>
              <p:nvPr/>
            </p:nvSpPr>
            <p:spPr bwMode="auto">
              <a:xfrm rot="5400000">
                <a:off x="4582" y="442"/>
                <a:ext cx="0" cy="1225"/>
              </a:xfrm>
              <a:prstGeom prst="line">
                <a:avLst/>
              </a:prstGeom>
              <a:noFill/>
              <a:ln w="41275">
                <a:solidFill>
                  <a:srgbClr val="000000"/>
                </a:solidFill>
                <a:round/>
                <a:headEnd/>
                <a:tailEnd/>
              </a:ln>
            </p:spPr>
            <p:txBody>
              <a:bodyPr/>
              <a:lstStyle/>
              <a:p>
                <a:endParaRPr lang="en-GB"/>
              </a:p>
            </p:txBody>
          </p:sp>
          <p:sp>
            <p:nvSpPr>
              <p:cNvPr id="34857" name="Line 78"/>
              <p:cNvSpPr>
                <a:spLocks noChangeAspect="1" noChangeShapeType="1"/>
              </p:cNvSpPr>
              <p:nvPr/>
            </p:nvSpPr>
            <p:spPr bwMode="auto">
              <a:xfrm rot="5400000">
                <a:off x="4582" y="603"/>
                <a:ext cx="0" cy="1225"/>
              </a:xfrm>
              <a:prstGeom prst="line">
                <a:avLst/>
              </a:prstGeom>
              <a:noFill/>
              <a:ln w="41275">
                <a:solidFill>
                  <a:srgbClr val="000000"/>
                </a:solidFill>
                <a:round/>
                <a:headEnd/>
                <a:tailEnd/>
              </a:ln>
            </p:spPr>
            <p:txBody>
              <a:bodyPr/>
              <a:lstStyle/>
              <a:p>
                <a:endParaRPr lang="en-GB"/>
              </a:p>
            </p:txBody>
          </p:sp>
          <p:sp>
            <p:nvSpPr>
              <p:cNvPr id="34858" name="Line 79"/>
              <p:cNvSpPr>
                <a:spLocks noChangeAspect="1" noChangeShapeType="1"/>
              </p:cNvSpPr>
              <p:nvPr/>
            </p:nvSpPr>
            <p:spPr bwMode="auto">
              <a:xfrm rot="5400000">
                <a:off x="4582" y="659"/>
                <a:ext cx="0" cy="1225"/>
              </a:xfrm>
              <a:prstGeom prst="line">
                <a:avLst/>
              </a:prstGeom>
              <a:noFill/>
              <a:ln w="41275">
                <a:solidFill>
                  <a:srgbClr val="000000"/>
                </a:solidFill>
                <a:round/>
                <a:headEnd/>
                <a:tailEnd/>
              </a:ln>
            </p:spPr>
            <p:txBody>
              <a:bodyPr/>
              <a:lstStyle/>
              <a:p>
                <a:endParaRPr lang="en-GB"/>
              </a:p>
            </p:txBody>
          </p:sp>
          <p:sp>
            <p:nvSpPr>
              <p:cNvPr id="34859" name="Line 80"/>
              <p:cNvSpPr>
                <a:spLocks noChangeAspect="1" noChangeShapeType="1"/>
              </p:cNvSpPr>
              <p:nvPr/>
            </p:nvSpPr>
            <p:spPr bwMode="auto">
              <a:xfrm rot="5400000">
                <a:off x="4582" y="767"/>
                <a:ext cx="0" cy="1225"/>
              </a:xfrm>
              <a:prstGeom prst="line">
                <a:avLst/>
              </a:prstGeom>
              <a:noFill/>
              <a:ln w="41275">
                <a:solidFill>
                  <a:srgbClr val="000000"/>
                </a:solidFill>
                <a:round/>
                <a:headEnd/>
                <a:tailEnd/>
              </a:ln>
            </p:spPr>
            <p:txBody>
              <a:bodyPr/>
              <a:lstStyle/>
              <a:p>
                <a:endParaRPr lang="en-GB"/>
              </a:p>
            </p:txBody>
          </p:sp>
          <p:sp>
            <p:nvSpPr>
              <p:cNvPr id="34860" name="Line 81"/>
              <p:cNvSpPr>
                <a:spLocks noChangeAspect="1" noChangeShapeType="1"/>
              </p:cNvSpPr>
              <p:nvPr/>
            </p:nvSpPr>
            <p:spPr bwMode="auto">
              <a:xfrm rot="5400000">
                <a:off x="4582" y="824"/>
                <a:ext cx="0" cy="1225"/>
              </a:xfrm>
              <a:prstGeom prst="line">
                <a:avLst/>
              </a:prstGeom>
              <a:noFill/>
              <a:ln w="41275">
                <a:solidFill>
                  <a:srgbClr val="000000"/>
                </a:solidFill>
                <a:round/>
                <a:headEnd/>
                <a:tailEnd/>
              </a:ln>
            </p:spPr>
            <p:txBody>
              <a:bodyPr/>
              <a:lstStyle/>
              <a:p>
                <a:endParaRPr lang="en-GB"/>
              </a:p>
            </p:txBody>
          </p:sp>
          <p:sp>
            <p:nvSpPr>
              <p:cNvPr id="34861" name="Line 82"/>
              <p:cNvSpPr>
                <a:spLocks noChangeAspect="1" noChangeShapeType="1"/>
              </p:cNvSpPr>
              <p:nvPr/>
            </p:nvSpPr>
            <p:spPr bwMode="auto">
              <a:xfrm rot="5400000">
                <a:off x="4582" y="713"/>
                <a:ext cx="0" cy="1225"/>
              </a:xfrm>
              <a:prstGeom prst="line">
                <a:avLst/>
              </a:prstGeom>
              <a:noFill/>
              <a:ln w="41275">
                <a:solidFill>
                  <a:srgbClr val="000000"/>
                </a:solidFill>
                <a:round/>
                <a:headEnd/>
                <a:tailEnd/>
              </a:ln>
            </p:spPr>
            <p:txBody>
              <a:bodyPr/>
              <a:lstStyle/>
              <a:p>
                <a:endParaRPr lang="en-GB"/>
              </a:p>
            </p:txBody>
          </p:sp>
          <p:sp>
            <p:nvSpPr>
              <p:cNvPr id="34862" name="Line 83"/>
              <p:cNvSpPr>
                <a:spLocks noChangeAspect="1" noChangeShapeType="1"/>
              </p:cNvSpPr>
              <p:nvPr/>
            </p:nvSpPr>
            <p:spPr bwMode="auto">
              <a:xfrm rot="5400000">
                <a:off x="4582" y="878"/>
                <a:ext cx="0" cy="1225"/>
              </a:xfrm>
              <a:prstGeom prst="line">
                <a:avLst/>
              </a:prstGeom>
              <a:noFill/>
              <a:ln w="41275">
                <a:solidFill>
                  <a:srgbClr val="000000"/>
                </a:solidFill>
                <a:round/>
                <a:headEnd/>
                <a:tailEnd/>
              </a:ln>
            </p:spPr>
            <p:txBody>
              <a:bodyPr/>
              <a:lstStyle/>
              <a:p>
                <a:endParaRPr lang="en-GB"/>
              </a:p>
            </p:txBody>
          </p:sp>
          <p:sp>
            <p:nvSpPr>
              <p:cNvPr id="34863" name="Line 84"/>
              <p:cNvSpPr>
                <a:spLocks noChangeAspect="1" noChangeShapeType="1"/>
              </p:cNvSpPr>
              <p:nvPr/>
            </p:nvSpPr>
            <p:spPr bwMode="auto">
              <a:xfrm rot="5400000">
                <a:off x="4582" y="932"/>
                <a:ext cx="0" cy="1225"/>
              </a:xfrm>
              <a:prstGeom prst="line">
                <a:avLst/>
              </a:prstGeom>
              <a:noFill/>
              <a:ln w="41275">
                <a:solidFill>
                  <a:srgbClr val="000000"/>
                </a:solidFill>
                <a:round/>
                <a:headEnd/>
                <a:tailEnd/>
              </a:ln>
            </p:spPr>
            <p:txBody>
              <a:bodyPr/>
              <a:lstStyle/>
              <a:p>
                <a:endParaRPr lang="en-GB"/>
              </a:p>
            </p:txBody>
          </p:sp>
          <p:sp>
            <p:nvSpPr>
              <p:cNvPr id="34864" name="Line 85"/>
              <p:cNvSpPr>
                <a:spLocks noChangeAspect="1" noChangeShapeType="1"/>
              </p:cNvSpPr>
              <p:nvPr/>
            </p:nvSpPr>
            <p:spPr bwMode="auto">
              <a:xfrm rot="5400000">
                <a:off x="4582" y="1042"/>
                <a:ext cx="0" cy="1225"/>
              </a:xfrm>
              <a:prstGeom prst="line">
                <a:avLst/>
              </a:prstGeom>
              <a:noFill/>
              <a:ln w="41275">
                <a:solidFill>
                  <a:srgbClr val="000000"/>
                </a:solidFill>
                <a:round/>
                <a:headEnd/>
                <a:tailEnd/>
              </a:ln>
            </p:spPr>
            <p:txBody>
              <a:bodyPr/>
              <a:lstStyle/>
              <a:p>
                <a:endParaRPr lang="en-GB"/>
              </a:p>
            </p:txBody>
          </p:sp>
          <p:sp>
            <p:nvSpPr>
              <p:cNvPr id="34865" name="Line 86"/>
              <p:cNvSpPr>
                <a:spLocks noChangeAspect="1" noChangeShapeType="1"/>
              </p:cNvSpPr>
              <p:nvPr/>
            </p:nvSpPr>
            <p:spPr bwMode="auto">
              <a:xfrm rot="5400000">
                <a:off x="4582" y="1095"/>
                <a:ext cx="0" cy="1225"/>
              </a:xfrm>
              <a:prstGeom prst="line">
                <a:avLst/>
              </a:prstGeom>
              <a:noFill/>
              <a:ln w="41275">
                <a:solidFill>
                  <a:srgbClr val="000000"/>
                </a:solidFill>
                <a:round/>
                <a:headEnd/>
                <a:tailEnd/>
              </a:ln>
            </p:spPr>
            <p:txBody>
              <a:bodyPr/>
              <a:lstStyle/>
              <a:p>
                <a:endParaRPr lang="en-GB"/>
              </a:p>
            </p:txBody>
          </p:sp>
          <p:sp>
            <p:nvSpPr>
              <p:cNvPr id="34866" name="Line 87"/>
              <p:cNvSpPr>
                <a:spLocks noChangeAspect="1" noChangeShapeType="1"/>
              </p:cNvSpPr>
              <p:nvPr/>
            </p:nvSpPr>
            <p:spPr bwMode="auto">
              <a:xfrm rot="5400000">
                <a:off x="4582" y="986"/>
                <a:ext cx="0" cy="1225"/>
              </a:xfrm>
              <a:prstGeom prst="line">
                <a:avLst/>
              </a:prstGeom>
              <a:noFill/>
              <a:ln w="41275">
                <a:solidFill>
                  <a:srgbClr val="000000"/>
                </a:solidFill>
                <a:round/>
                <a:headEnd/>
                <a:tailEnd/>
              </a:ln>
            </p:spPr>
            <p:txBody>
              <a:bodyPr/>
              <a:lstStyle/>
              <a:p>
                <a:endParaRPr lang="en-GB"/>
              </a:p>
            </p:txBody>
          </p:sp>
          <p:sp>
            <p:nvSpPr>
              <p:cNvPr id="34867" name="Line 88"/>
              <p:cNvSpPr>
                <a:spLocks noChangeAspect="1" noChangeShapeType="1"/>
              </p:cNvSpPr>
              <p:nvPr/>
            </p:nvSpPr>
            <p:spPr bwMode="auto">
              <a:xfrm rot="5400000">
                <a:off x="4582" y="1149"/>
                <a:ext cx="0" cy="1225"/>
              </a:xfrm>
              <a:prstGeom prst="line">
                <a:avLst/>
              </a:prstGeom>
              <a:noFill/>
              <a:ln w="41275">
                <a:solidFill>
                  <a:srgbClr val="000000"/>
                </a:solidFill>
                <a:round/>
                <a:headEnd/>
                <a:tailEnd/>
              </a:ln>
            </p:spPr>
            <p:txBody>
              <a:bodyPr/>
              <a:lstStyle/>
              <a:p>
                <a:endParaRPr lang="en-GB"/>
              </a:p>
            </p:txBody>
          </p:sp>
        </p:grpSp>
        <p:grpSp>
          <p:nvGrpSpPr>
            <p:cNvPr id="11" name="Group 89"/>
            <p:cNvGrpSpPr>
              <a:grpSpLocks/>
            </p:cNvGrpSpPr>
            <p:nvPr/>
          </p:nvGrpSpPr>
          <p:grpSpPr bwMode="auto">
            <a:xfrm>
              <a:off x="4015" y="843"/>
              <a:ext cx="871" cy="954"/>
              <a:chOff x="4015" y="843"/>
              <a:chExt cx="871" cy="1226"/>
            </a:xfrm>
          </p:grpSpPr>
          <p:sp>
            <p:nvSpPr>
              <p:cNvPr id="34834" name="Line 90"/>
              <p:cNvSpPr>
                <a:spLocks noChangeAspect="1" noChangeShapeType="1"/>
              </p:cNvSpPr>
              <p:nvPr/>
            </p:nvSpPr>
            <p:spPr bwMode="auto">
              <a:xfrm>
                <a:off x="4015" y="843"/>
                <a:ext cx="0" cy="1225"/>
              </a:xfrm>
              <a:prstGeom prst="line">
                <a:avLst/>
              </a:prstGeom>
              <a:noFill/>
              <a:ln w="41275">
                <a:solidFill>
                  <a:srgbClr val="000000"/>
                </a:solidFill>
                <a:round/>
                <a:headEnd/>
                <a:tailEnd/>
              </a:ln>
            </p:spPr>
            <p:txBody>
              <a:bodyPr/>
              <a:lstStyle/>
              <a:p>
                <a:endParaRPr lang="en-GB"/>
              </a:p>
            </p:txBody>
          </p:sp>
          <p:sp>
            <p:nvSpPr>
              <p:cNvPr id="34835" name="Line 91"/>
              <p:cNvSpPr>
                <a:spLocks noChangeAspect="1" noChangeShapeType="1"/>
              </p:cNvSpPr>
              <p:nvPr/>
            </p:nvSpPr>
            <p:spPr bwMode="auto">
              <a:xfrm>
                <a:off x="4069" y="843"/>
                <a:ext cx="0" cy="1225"/>
              </a:xfrm>
              <a:prstGeom prst="line">
                <a:avLst/>
              </a:prstGeom>
              <a:noFill/>
              <a:ln w="41275">
                <a:solidFill>
                  <a:srgbClr val="000000"/>
                </a:solidFill>
                <a:round/>
                <a:headEnd/>
                <a:tailEnd/>
              </a:ln>
            </p:spPr>
            <p:txBody>
              <a:bodyPr/>
              <a:lstStyle/>
              <a:p>
                <a:endParaRPr lang="en-GB"/>
              </a:p>
            </p:txBody>
          </p:sp>
          <p:sp>
            <p:nvSpPr>
              <p:cNvPr id="34836" name="Line 92"/>
              <p:cNvSpPr>
                <a:spLocks noChangeAspect="1" noChangeShapeType="1"/>
              </p:cNvSpPr>
              <p:nvPr/>
            </p:nvSpPr>
            <p:spPr bwMode="auto">
              <a:xfrm>
                <a:off x="4123" y="843"/>
                <a:ext cx="0" cy="1225"/>
              </a:xfrm>
              <a:prstGeom prst="line">
                <a:avLst/>
              </a:prstGeom>
              <a:noFill/>
              <a:ln w="41275">
                <a:solidFill>
                  <a:srgbClr val="000000"/>
                </a:solidFill>
                <a:round/>
                <a:headEnd/>
                <a:tailEnd/>
              </a:ln>
            </p:spPr>
            <p:txBody>
              <a:bodyPr/>
              <a:lstStyle/>
              <a:p>
                <a:endParaRPr lang="en-GB"/>
              </a:p>
            </p:txBody>
          </p:sp>
          <p:sp>
            <p:nvSpPr>
              <p:cNvPr id="34837" name="Line 93"/>
              <p:cNvSpPr>
                <a:spLocks noChangeAspect="1" noChangeShapeType="1"/>
              </p:cNvSpPr>
              <p:nvPr/>
            </p:nvSpPr>
            <p:spPr bwMode="auto">
              <a:xfrm>
                <a:off x="4233" y="843"/>
                <a:ext cx="0" cy="1225"/>
              </a:xfrm>
              <a:prstGeom prst="line">
                <a:avLst/>
              </a:prstGeom>
              <a:noFill/>
              <a:ln w="41275">
                <a:solidFill>
                  <a:srgbClr val="000000"/>
                </a:solidFill>
                <a:round/>
                <a:headEnd/>
                <a:tailEnd/>
              </a:ln>
            </p:spPr>
            <p:txBody>
              <a:bodyPr/>
              <a:lstStyle/>
              <a:p>
                <a:endParaRPr lang="en-GB"/>
              </a:p>
            </p:txBody>
          </p:sp>
          <p:sp>
            <p:nvSpPr>
              <p:cNvPr id="34838" name="Line 94"/>
              <p:cNvSpPr>
                <a:spLocks noChangeAspect="1" noChangeShapeType="1"/>
              </p:cNvSpPr>
              <p:nvPr/>
            </p:nvSpPr>
            <p:spPr bwMode="auto">
              <a:xfrm>
                <a:off x="4287" y="843"/>
                <a:ext cx="0" cy="1225"/>
              </a:xfrm>
              <a:prstGeom prst="line">
                <a:avLst/>
              </a:prstGeom>
              <a:noFill/>
              <a:ln w="41275">
                <a:solidFill>
                  <a:srgbClr val="000000"/>
                </a:solidFill>
                <a:round/>
                <a:headEnd/>
                <a:tailEnd/>
              </a:ln>
            </p:spPr>
            <p:txBody>
              <a:bodyPr/>
              <a:lstStyle/>
              <a:p>
                <a:endParaRPr lang="en-GB"/>
              </a:p>
            </p:txBody>
          </p:sp>
          <p:sp>
            <p:nvSpPr>
              <p:cNvPr id="34839" name="Line 95"/>
              <p:cNvSpPr>
                <a:spLocks noChangeAspect="1" noChangeShapeType="1"/>
              </p:cNvSpPr>
              <p:nvPr/>
            </p:nvSpPr>
            <p:spPr bwMode="auto">
              <a:xfrm>
                <a:off x="4179" y="843"/>
                <a:ext cx="0" cy="1225"/>
              </a:xfrm>
              <a:prstGeom prst="line">
                <a:avLst/>
              </a:prstGeom>
              <a:noFill/>
              <a:ln w="41275">
                <a:solidFill>
                  <a:srgbClr val="000000"/>
                </a:solidFill>
                <a:round/>
                <a:headEnd/>
                <a:tailEnd/>
              </a:ln>
            </p:spPr>
            <p:txBody>
              <a:bodyPr/>
              <a:lstStyle/>
              <a:p>
                <a:endParaRPr lang="en-GB"/>
              </a:p>
            </p:txBody>
          </p:sp>
          <p:sp>
            <p:nvSpPr>
              <p:cNvPr id="34840" name="Line 96"/>
              <p:cNvSpPr>
                <a:spLocks noChangeAspect="1" noChangeShapeType="1"/>
              </p:cNvSpPr>
              <p:nvPr/>
            </p:nvSpPr>
            <p:spPr bwMode="auto">
              <a:xfrm>
                <a:off x="4340" y="843"/>
                <a:ext cx="0" cy="1225"/>
              </a:xfrm>
              <a:prstGeom prst="line">
                <a:avLst/>
              </a:prstGeom>
              <a:noFill/>
              <a:ln w="41275">
                <a:solidFill>
                  <a:srgbClr val="000000"/>
                </a:solidFill>
                <a:round/>
                <a:headEnd/>
                <a:tailEnd/>
              </a:ln>
            </p:spPr>
            <p:txBody>
              <a:bodyPr/>
              <a:lstStyle/>
              <a:p>
                <a:endParaRPr lang="en-GB"/>
              </a:p>
            </p:txBody>
          </p:sp>
          <p:sp>
            <p:nvSpPr>
              <p:cNvPr id="34841" name="Line 97"/>
              <p:cNvSpPr>
                <a:spLocks noChangeAspect="1" noChangeShapeType="1"/>
              </p:cNvSpPr>
              <p:nvPr/>
            </p:nvSpPr>
            <p:spPr bwMode="auto">
              <a:xfrm>
                <a:off x="4396" y="843"/>
                <a:ext cx="0" cy="1225"/>
              </a:xfrm>
              <a:prstGeom prst="line">
                <a:avLst/>
              </a:prstGeom>
              <a:noFill/>
              <a:ln w="41275">
                <a:solidFill>
                  <a:srgbClr val="000000"/>
                </a:solidFill>
                <a:round/>
                <a:headEnd/>
                <a:tailEnd/>
              </a:ln>
            </p:spPr>
            <p:txBody>
              <a:bodyPr/>
              <a:lstStyle/>
              <a:p>
                <a:endParaRPr lang="en-GB"/>
              </a:p>
            </p:txBody>
          </p:sp>
          <p:sp>
            <p:nvSpPr>
              <p:cNvPr id="34842" name="Line 98"/>
              <p:cNvSpPr>
                <a:spLocks noChangeAspect="1" noChangeShapeType="1"/>
              </p:cNvSpPr>
              <p:nvPr/>
            </p:nvSpPr>
            <p:spPr bwMode="auto">
              <a:xfrm>
                <a:off x="4504" y="844"/>
                <a:ext cx="0" cy="1225"/>
              </a:xfrm>
              <a:prstGeom prst="line">
                <a:avLst/>
              </a:prstGeom>
              <a:noFill/>
              <a:ln w="41275">
                <a:solidFill>
                  <a:srgbClr val="000000"/>
                </a:solidFill>
                <a:round/>
                <a:headEnd/>
                <a:tailEnd/>
              </a:ln>
            </p:spPr>
            <p:txBody>
              <a:bodyPr/>
              <a:lstStyle/>
              <a:p>
                <a:endParaRPr lang="en-GB"/>
              </a:p>
            </p:txBody>
          </p:sp>
          <p:sp>
            <p:nvSpPr>
              <p:cNvPr id="34843" name="Line 99"/>
              <p:cNvSpPr>
                <a:spLocks noChangeAspect="1" noChangeShapeType="1"/>
              </p:cNvSpPr>
              <p:nvPr/>
            </p:nvSpPr>
            <p:spPr bwMode="auto">
              <a:xfrm>
                <a:off x="4561" y="844"/>
                <a:ext cx="0" cy="1225"/>
              </a:xfrm>
              <a:prstGeom prst="line">
                <a:avLst/>
              </a:prstGeom>
              <a:noFill/>
              <a:ln w="41275">
                <a:solidFill>
                  <a:srgbClr val="000000"/>
                </a:solidFill>
                <a:round/>
                <a:headEnd/>
                <a:tailEnd/>
              </a:ln>
            </p:spPr>
            <p:txBody>
              <a:bodyPr/>
              <a:lstStyle/>
              <a:p>
                <a:endParaRPr lang="en-GB"/>
              </a:p>
            </p:txBody>
          </p:sp>
          <p:sp>
            <p:nvSpPr>
              <p:cNvPr id="34844" name="Line 100"/>
              <p:cNvSpPr>
                <a:spLocks noChangeAspect="1" noChangeShapeType="1"/>
              </p:cNvSpPr>
              <p:nvPr/>
            </p:nvSpPr>
            <p:spPr bwMode="auto">
              <a:xfrm>
                <a:off x="4450" y="843"/>
                <a:ext cx="0" cy="1225"/>
              </a:xfrm>
              <a:prstGeom prst="line">
                <a:avLst/>
              </a:prstGeom>
              <a:noFill/>
              <a:ln w="41275">
                <a:solidFill>
                  <a:srgbClr val="000000"/>
                </a:solidFill>
                <a:round/>
                <a:headEnd/>
                <a:tailEnd/>
              </a:ln>
            </p:spPr>
            <p:txBody>
              <a:bodyPr/>
              <a:lstStyle/>
              <a:p>
                <a:endParaRPr lang="en-GB"/>
              </a:p>
            </p:txBody>
          </p:sp>
          <p:sp>
            <p:nvSpPr>
              <p:cNvPr id="34845" name="Line 101"/>
              <p:cNvSpPr>
                <a:spLocks noChangeAspect="1" noChangeShapeType="1"/>
              </p:cNvSpPr>
              <p:nvPr/>
            </p:nvSpPr>
            <p:spPr bwMode="auto">
              <a:xfrm>
                <a:off x="4615" y="844"/>
                <a:ext cx="0" cy="1225"/>
              </a:xfrm>
              <a:prstGeom prst="line">
                <a:avLst/>
              </a:prstGeom>
              <a:noFill/>
              <a:ln w="41275">
                <a:solidFill>
                  <a:srgbClr val="000000"/>
                </a:solidFill>
                <a:round/>
                <a:headEnd/>
                <a:tailEnd/>
              </a:ln>
            </p:spPr>
            <p:txBody>
              <a:bodyPr/>
              <a:lstStyle/>
              <a:p>
                <a:endParaRPr lang="en-GB"/>
              </a:p>
            </p:txBody>
          </p:sp>
          <p:sp>
            <p:nvSpPr>
              <p:cNvPr id="34846" name="Line 102"/>
              <p:cNvSpPr>
                <a:spLocks noChangeAspect="1" noChangeShapeType="1"/>
              </p:cNvSpPr>
              <p:nvPr/>
            </p:nvSpPr>
            <p:spPr bwMode="auto">
              <a:xfrm>
                <a:off x="4669" y="844"/>
                <a:ext cx="0" cy="1225"/>
              </a:xfrm>
              <a:prstGeom prst="line">
                <a:avLst/>
              </a:prstGeom>
              <a:noFill/>
              <a:ln w="41275">
                <a:solidFill>
                  <a:srgbClr val="000000"/>
                </a:solidFill>
                <a:round/>
                <a:headEnd/>
                <a:tailEnd/>
              </a:ln>
            </p:spPr>
            <p:txBody>
              <a:bodyPr/>
              <a:lstStyle/>
              <a:p>
                <a:endParaRPr lang="en-GB"/>
              </a:p>
            </p:txBody>
          </p:sp>
          <p:sp>
            <p:nvSpPr>
              <p:cNvPr id="34847" name="Line 103"/>
              <p:cNvSpPr>
                <a:spLocks noChangeAspect="1" noChangeShapeType="1"/>
              </p:cNvSpPr>
              <p:nvPr/>
            </p:nvSpPr>
            <p:spPr bwMode="auto">
              <a:xfrm>
                <a:off x="4779" y="844"/>
                <a:ext cx="0" cy="1225"/>
              </a:xfrm>
              <a:prstGeom prst="line">
                <a:avLst/>
              </a:prstGeom>
              <a:noFill/>
              <a:ln w="41275">
                <a:solidFill>
                  <a:srgbClr val="000000"/>
                </a:solidFill>
                <a:round/>
                <a:headEnd/>
                <a:tailEnd/>
              </a:ln>
            </p:spPr>
            <p:txBody>
              <a:bodyPr/>
              <a:lstStyle/>
              <a:p>
                <a:endParaRPr lang="en-GB"/>
              </a:p>
            </p:txBody>
          </p:sp>
          <p:sp>
            <p:nvSpPr>
              <p:cNvPr id="34848" name="Line 104"/>
              <p:cNvSpPr>
                <a:spLocks noChangeAspect="1" noChangeShapeType="1"/>
              </p:cNvSpPr>
              <p:nvPr/>
            </p:nvSpPr>
            <p:spPr bwMode="auto">
              <a:xfrm>
                <a:off x="4832" y="844"/>
                <a:ext cx="0" cy="1225"/>
              </a:xfrm>
              <a:prstGeom prst="line">
                <a:avLst/>
              </a:prstGeom>
              <a:noFill/>
              <a:ln w="41275">
                <a:solidFill>
                  <a:srgbClr val="000000"/>
                </a:solidFill>
                <a:round/>
                <a:headEnd/>
                <a:tailEnd/>
              </a:ln>
            </p:spPr>
            <p:txBody>
              <a:bodyPr/>
              <a:lstStyle/>
              <a:p>
                <a:endParaRPr lang="en-GB"/>
              </a:p>
            </p:txBody>
          </p:sp>
          <p:sp>
            <p:nvSpPr>
              <p:cNvPr id="34849" name="Line 105"/>
              <p:cNvSpPr>
                <a:spLocks noChangeAspect="1" noChangeShapeType="1"/>
              </p:cNvSpPr>
              <p:nvPr/>
            </p:nvSpPr>
            <p:spPr bwMode="auto">
              <a:xfrm>
                <a:off x="4723" y="844"/>
                <a:ext cx="0" cy="1225"/>
              </a:xfrm>
              <a:prstGeom prst="line">
                <a:avLst/>
              </a:prstGeom>
              <a:noFill/>
              <a:ln w="41275">
                <a:solidFill>
                  <a:srgbClr val="000000"/>
                </a:solidFill>
                <a:round/>
                <a:headEnd/>
                <a:tailEnd/>
              </a:ln>
            </p:spPr>
            <p:txBody>
              <a:bodyPr/>
              <a:lstStyle/>
              <a:p>
                <a:endParaRPr lang="en-GB"/>
              </a:p>
            </p:txBody>
          </p:sp>
          <p:sp>
            <p:nvSpPr>
              <p:cNvPr id="34850" name="Line 106"/>
              <p:cNvSpPr>
                <a:spLocks noChangeAspect="1" noChangeShapeType="1"/>
              </p:cNvSpPr>
              <p:nvPr/>
            </p:nvSpPr>
            <p:spPr bwMode="auto">
              <a:xfrm>
                <a:off x="4886" y="844"/>
                <a:ext cx="0" cy="1225"/>
              </a:xfrm>
              <a:prstGeom prst="line">
                <a:avLst/>
              </a:prstGeom>
              <a:noFill/>
              <a:ln w="41275">
                <a:solidFill>
                  <a:srgbClr val="000000"/>
                </a:solidFill>
                <a:round/>
                <a:headEnd/>
                <a:tailEnd/>
              </a:ln>
            </p:spPr>
            <p:txBody>
              <a:bodyPr/>
              <a:lstStyle/>
              <a:p>
                <a:endParaRPr lang="en-GB"/>
              </a:p>
            </p:txBody>
          </p:sp>
        </p:grpSp>
      </p:grpSp>
      <p:grpSp>
        <p:nvGrpSpPr>
          <p:cNvPr id="97" name="Group 70"/>
          <p:cNvGrpSpPr>
            <a:grpSpLocks/>
          </p:cNvGrpSpPr>
          <p:nvPr/>
        </p:nvGrpSpPr>
        <p:grpSpPr bwMode="auto">
          <a:xfrm>
            <a:off x="6593121" y="3636392"/>
            <a:ext cx="1791468" cy="1736824"/>
            <a:chOff x="3969" y="843"/>
            <a:chExt cx="952" cy="954"/>
          </a:xfrm>
        </p:grpSpPr>
        <p:grpSp>
          <p:nvGrpSpPr>
            <p:cNvPr id="98" name="Group 71"/>
            <p:cNvGrpSpPr>
              <a:grpSpLocks/>
            </p:cNvGrpSpPr>
            <p:nvPr/>
          </p:nvGrpSpPr>
          <p:grpSpPr bwMode="auto">
            <a:xfrm>
              <a:off x="3969" y="891"/>
              <a:ext cx="952" cy="871"/>
              <a:chOff x="3969" y="891"/>
              <a:chExt cx="1225" cy="871"/>
            </a:xfrm>
          </p:grpSpPr>
          <p:sp>
            <p:nvSpPr>
              <p:cNvPr id="117" name="Line 72"/>
              <p:cNvSpPr>
                <a:spLocks noChangeAspect="1" noChangeShapeType="1"/>
              </p:cNvSpPr>
              <p:nvPr/>
            </p:nvSpPr>
            <p:spPr bwMode="auto">
              <a:xfrm rot="5400000">
                <a:off x="4582" y="278"/>
                <a:ext cx="0" cy="1225"/>
              </a:xfrm>
              <a:prstGeom prst="line">
                <a:avLst/>
              </a:prstGeom>
              <a:noFill/>
              <a:ln w="41275">
                <a:solidFill>
                  <a:srgbClr val="000000"/>
                </a:solidFill>
                <a:round/>
                <a:headEnd/>
                <a:tailEnd/>
              </a:ln>
            </p:spPr>
            <p:txBody>
              <a:bodyPr/>
              <a:lstStyle/>
              <a:p>
                <a:endParaRPr lang="en-GB"/>
              </a:p>
            </p:txBody>
          </p:sp>
          <p:sp>
            <p:nvSpPr>
              <p:cNvPr id="118" name="Line 73"/>
              <p:cNvSpPr>
                <a:spLocks noChangeAspect="1" noChangeShapeType="1"/>
              </p:cNvSpPr>
              <p:nvPr/>
            </p:nvSpPr>
            <p:spPr bwMode="auto">
              <a:xfrm rot="5400000">
                <a:off x="4582" y="332"/>
                <a:ext cx="0" cy="1225"/>
              </a:xfrm>
              <a:prstGeom prst="line">
                <a:avLst/>
              </a:prstGeom>
              <a:noFill/>
              <a:ln w="41275">
                <a:solidFill>
                  <a:srgbClr val="000000"/>
                </a:solidFill>
                <a:round/>
                <a:headEnd/>
                <a:tailEnd/>
              </a:ln>
            </p:spPr>
            <p:txBody>
              <a:bodyPr/>
              <a:lstStyle/>
              <a:p>
                <a:endParaRPr lang="en-GB"/>
              </a:p>
            </p:txBody>
          </p:sp>
          <p:sp>
            <p:nvSpPr>
              <p:cNvPr id="119" name="Line 74"/>
              <p:cNvSpPr>
                <a:spLocks noChangeAspect="1" noChangeShapeType="1"/>
              </p:cNvSpPr>
              <p:nvPr/>
            </p:nvSpPr>
            <p:spPr bwMode="auto">
              <a:xfrm rot="5400000">
                <a:off x="4582" y="386"/>
                <a:ext cx="0" cy="1225"/>
              </a:xfrm>
              <a:prstGeom prst="line">
                <a:avLst/>
              </a:prstGeom>
              <a:noFill/>
              <a:ln w="41275">
                <a:solidFill>
                  <a:srgbClr val="000000"/>
                </a:solidFill>
                <a:round/>
                <a:headEnd/>
                <a:tailEnd/>
              </a:ln>
            </p:spPr>
            <p:txBody>
              <a:bodyPr/>
              <a:lstStyle/>
              <a:p>
                <a:endParaRPr lang="en-GB"/>
              </a:p>
            </p:txBody>
          </p:sp>
          <p:sp>
            <p:nvSpPr>
              <p:cNvPr id="120" name="Line 75"/>
              <p:cNvSpPr>
                <a:spLocks noChangeAspect="1" noChangeShapeType="1"/>
              </p:cNvSpPr>
              <p:nvPr/>
            </p:nvSpPr>
            <p:spPr bwMode="auto">
              <a:xfrm rot="5400000">
                <a:off x="4582" y="496"/>
                <a:ext cx="0" cy="1225"/>
              </a:xfrm>
              <a:prstGeom prst="line">
                <a:avLst/>
              </a:prstGeom>
              <a:noFill/>
              <a:ln w="41275">
                <a:solidFill>
                  <a:srgbClr val="000000"/>
                </a:solidFill>
                <a:round/>
                <a:headEnd/>
                <a:tailEnd/>
              </a:ln>
            </p:spPr>
            <p:txBody>
              <a:bodyPr/>
              <a:lstStyle/>
              <a:p>
                <a:endParaRPr lang="en-GB"/>
              </a:p>
            </p:txBody>
          </p:sp>
          <p:sp>
            <p:nvSpPr>
              <p:cNvPr id="121" name="Line 76"/>
              <p:cNvSpPr>
                <a:spLocks noChangeAspect="1" noChangeShapeType="1"/>
              </p:cNvSpPr>
              <p:nvPr/>
            </p:nvSpPr>
            <p:spPr bwMode="auto">
              <a:xfrm rot="5400000">
                <a:off x="4582" y="550"/>
                <a:ext cx="0" cy="1225"/>
              </a:xfrm>
              <a:prstGeom prst="line">
                <a:avLst/>
              </a:prstGeom>
              <a:noFill/>
              <a:ln w="41275">
                <a:solidFill>
                  <a:srgbClr val="000000"/>
                </a:solidFill>
                <a:round/>
                <a:headEnd/>
                <a:tailEnd/>
              </a:ln>
            </p:spPr>
            <p:txBody>
              <a:bodyPr/>
              <a:lstStyle/>
              <a:p>
                <a:endParaRPr lang="en-GB"/>
              </a:p>
            </p:txBody>
          </p:sp>
          <p:sp>
            <p:nvSpPr>
              <p:cNvPr id="122" name="Line 77"/>
              <p:cNvSpPr>
                <a:spLocks noChangeAspect="1" noChangeShapeType="1"/>
              </p:cNvSpPr>
              <p:nvPr/>
            </p:nvSpPr>
            <p:spPr bwMode="auto">
              <a:xfrm rot="5400000">
                <a:off x="4582" y="442"/>
                <a:ext cx="0" cy="1225"/>
              </a:xfrm>
              <a:prstGeom prst="line">
                <a:avLst/>
              </a:prstGeom>
              <a:noFill/>
              <a:ln w="41275">
                <a:solidFill>
                  <a:srgbClr val="000000"/>
                </a:solidFill>
                <a:round/>
                <a:headEnd/>
                <a:tailEnd/>
              </a:ln>
            </p:spPr>
            <p:txBody>
              <a:bodyPr/>
              <a:lstStyle/>
              <a:p>
                <a:endParaRPr lang="en-GB"/>
              </a:p>
            </p:txBody>
          </p:sp>
          <p:sp>
            <p:nvSpPr>
              <p:cNvPr id="123" name="Line 78"/>
              <p:cNvSpPr>
                <a:spLocks noChangeAspect="1" noChangeShapeType="1"/>
              </p:cNvSpPr>
              <p:nvPr/>
            </p:nvSpPr>
            <p:spPr bwMode="auto">
              <a:xfrm rot="5400000">
                <a:off x="4582" y="603"/>
                <a:ext cx="0" cy="1225"/>
              </a:xfrm>
              <a:prstGeom prst="line">
                <a:avLst/>
              </a:prstGeom>
              <a:noFill/>
              <a:ln w="41275">
                <a:solidFill>
                  <a:srgbClr val="000000"/>
                </a:solidFill>
                <a:round/>
                <a:headEnd/>
                <a:tailEnd/>
              </a:ln>
            </p:spPr>
            <p:txBody>
              <a:bodyPr/>
              <a:lstStyle/>
              <a:p>
                <a:endParaRPr lang="en-GB"/>
              </a:p>
            </p:txBody>
          </p:sp>
          <p:sp>
            <p:nvSpPr>
              <p:cNvPr id="124" name="Line 79"/>
              <p:cNvSpPr>
                <a:spLocks noChangeAspect="1" noChangeShapeType="1"/>
              </p:cNvSpPr>
              <p:nvPr/>
            </p:nvSpPr>
            <p:spPr bwMode="auto">
              <a:xfrm rot="5400000">
                <a:off x="4582" y="659"/>
                <a:ext cx="0" cy="1225"/>
              </a:xfrm>
              <a:prstGeom prst="line">
                <a:avLst/>
              </a:prstGeom>
              <a:noFill/>
              <a:ln w="41275">
                <a:solidFill>
                  <a:srgbClr val="000000"/>
                </a:solidFill>
                <a:round/>
                <a:headEnd/>
                <a:tailEnd/>
              </a:ln>
            </p:spPr>
            <p:txBody>
              <a:bodyPr/>
              <a:lstStyle/>
              <a:p>
                <a:endParaRPr lang="en-GB"/>
              </a:p>
            </p:txBody>
          </p:sp>
          <p:sp>
            <p:nvSpPr>
              <p:cNvPr id="125" name="Line 80"/>
              <p:cNvSpPr>
                <a:spLocks noChangeAspect="1" noChangeShapeType="1"/>
              </p:cNvSpPr>
              <p:nvPr/>
            </p:nvSpPr>
            <p:spPr bwMode="auto">
              <a:xfrm rot="5400000">
                <a:off x="4582" y="767"/>
                <a:ext cx="0" cy="1225"/>
              </a:xfrm>
              <a:prstGeom prst="line">
                <a:avLst/>
              </a:prstGeom>
              <a:noFill/>
              <a:ln w="41275">
                <a:solidFill>
                  <a:srgbClr val="000000"/>
                </a:solidFill>
                <a:round/>
                <a:headEnd/>
                <a:tailEnd/>
              </a:ln>
            </p:spPr>
            <p:txBody>
              <a:bodyPr/>
              <a:lstStyle/>
              <a:p>
                <a:endParaRPr lang="en-GB"/>
              </a:p>
            </p:txBody>
          </p:sp>
          <p:sp>
            <p:nvSpPr>
              <p:cNvPr id="126" name="Line 81"/>
              <p:cNvSpPr>
                <a:spLocks noChangeAspect="1" noChangeShapeType="1"/>
              </p:cNvSpPr>
              <p:nvPr/>
            </p:nvSpPr>
            <p:spPr bwMode="auto">
              <a:xfrm rot="5400000">
                <a:off x="4582" y="824"/>
                <a:ext cx="0" cy="1225"/>
              </a:xfrm>
              <a:prstGeom prst="line">
                <a:avLst/>
              </a:prstGeom>
              <a:noFill/>
              <a:ln w="41275">
                <a:solidFill>
                  <a:srgbClr val="000000"/>
                </a:solidFill>
                <a:round/>
                <a:headEnd/>
                <a:tailEnd/>
              </a:ln>
            </p:spPr>
            <p:txBody>
              <a:bodyPr/>
              <a:lstStyle/>
              <a:p>
                <a:endParaRPr lang="en-GB"/>
              </a:p>
            </p:txBody>
          </p:sp>
          <p:sp>
            <p:nvSpPr>
              <p:cNvPr id="127" name="Line 82"/>
              <p:cNvSpPr>
                <a:spLocks noChangeAspect="1" noChangeShapeType="1"/>
              </p:cNvSpPr>
              <p:nvPr/>
            </p:nvSpPr>
            <p:spPr bwMode="auto">
              <a:xfrm rot="5400000">
                <a:off x="4582" y="713"/>
                <a:ext cx="0" cy="1225"/>
              </a:xfrm>
              <a:prstGeom prst="line">
                <a:avLst/>
              </a:prstGeom>
              <a:noFill/>
              <a:ln w="41275">
                <a:solidFill>
                  <a:srgbClr val="000000"/>
                </a:solidFill>
                <a:round/>
                <a:headEnd/>
                <a:tailEnd/>
              </a:ln>
            </p:spPr>
            <p:txBody>
              <a:bodyPr/>
              <a:lstStyle/>
              <a:p>
                <a:endParaRPr lang="en-GB"/>
              </a:p>
            </p:txBody>
          </p:sp>
          <p:sp>
            <p:nvSpPr>
              <p:cNvPr id="128" name="Line 83"/>
              <p:cNvSpPr>
                <a:spLocks noChangeAspect="1" noChangeShapeType="1"/>
              </p:cNvSpPr>
              <p:nvPr/>
            </p:nvSpPr>
            <p:spPr bwMode="auto">
              <a:xfrm rot="5400000">
                <a:off x="4582" y="878"/>
                <a:ext cx="0" cy="1225"/>
              </a:xfrm>
              <a:prstGeom prst="line">
                <a:avLst/>
              </a:prstGeom>
              <a:noFill/>
              <a:ln w="41275">
                <a:solidFill>
                  <a:srgbClr val="000000"/>
                </a:solidFill>
                <a:round/>
                <a:headEnd/>
                <a:tailEnd/>
              </a:ln>
            </p:spPr>
            <p:txBody>
              <a:bodyPr/>
              <a:lstStyle/>
              <a:p>
                <a:endParaRPr lang="en-GB"/>
              </a:p>
            </p:txBody>
          </p:sp>
          <p:sp>
            <p:nvSpPr>
              <p:cNvPr id="129" name="Line 84"/>
              <p:cNvSpPr>
                <a:spLocks noChangeAspect="1" noChangeShapeType="1"/>
              </p:cNvSpPr>
              <p:nvPr/>
            </p:nvSpPr>
            <p:spPr bwMode="auto">
              <a:xfrm rot="5400000">
                <a:off x="4582" y="932"/>
                <a:ext cx="0" cy="1225"/>
              </a:xfrm>
              <a:prstGeom prst="line">
                <a:avLst/>
              </a:prstGeom>
              <a:noFill/>
              <a:ln w="41275">
                <a:solidFill>
                  <a:srgbClr val="000000"/>
                </a:solidFill>
                <a:round/>
                <a:headEnd/>
                <a:tailEnd/>
              </a:ln>
            </p:spPr>
            <p:txBody>
              <a:bodyPr/>
              <a:lstStyle/>
              <a:p>
                <a:endParaRPr lang="en-GB"/>
              </a:p>
            </p:txBody>
          </p:sp>
          <p:sp>
            <p:nvSpPr>
              <p:cNvPr id="130" name="Line 85"/>
              <p:cNvSpPr>
                <a:spLocks noChangeAspect="1" noChangeShapeType="1"/>
              </p:cNvSpPr>
              <p:nvPr/>
            </p:nvSpPr>
            <p:spPr bwMode="auto">
              <a:xfrm rot="5400000">
                <a:off x="4582" y="1042"/>
                <a:ext cx="0" cy="1225"/>
              </a:xfrm>
              <a:prstGeom prst="line">
                <a:avLst/>
              </a:prstGeom>
              <a:noFill/>
              <a:ln w="41275">
                <a:solidFill>
                  <a:srgbClr val="000000"/>
                </a:solidFill>
                <a:round/>
                <a:headEnd/>
                <a:tailEnd/>
              </a:ln>
            </p:spPr>
            <p:txBody>
              <a:bodyPr/>
              <a:lstStyle/>
              <a:p>
                <a:endParaRPr lang="en-GB"/>
              </a:p>
            </p:txBody>
          </p:sp>
          <p:sp>
            <p:nvSpPr>
              <p:cNvPr id="131" name="Line 86"/>
              <p:cNvSpPr>
                <a:spLocks noChangeAspect="1" noChangeShapeType="1"/>
              </p:cNvSpPr>
              <p:nvPr/>
            </p:nvSpPr>
            <p:spPr bwMode="auto">
              <a:xfrm rot="5400000">
                <a:off x="4582" y="1095"/>
                <a:ext cx="0" cy="1225"/>
              </a:xfrm>
              <a:prstGeom prst="line">
                <a:avLst/>
              </a:prstGeom>
              <a:noFill/>
              <a:ln w="41275">
                <a:solidFill>
                  <a:srgbClr val="000000"/>
                </a:solidFill>
                <a:round/>
                <a:headEnd/>
                <a:tailEnd/>
              </a:ln>
            </p:spPr>
            <p:txBody>
              <a:bodyPr/>
              <a:lstStyle/>
              <a:p>
                <a:endParaRPr lang="en-GB"/>
              </a:p>
            </p:txBody>
          </p:sp>
          <p:sp>
            <p:nvSpPr>
              <p:cNvPr id="132" name="Line 87"/>
              <p:cNvSpPr>
                <a:spLocks noChangeAspect="1" noChangeShapeType="1"/>
              </p:cNvSpPr>
              <p:nvPr/>
            </p:nvSpPr>
            <p:spPr bwMode="auto">
              <a:xfrm rot="5400000">
                <a:off x="4582" y="986"/>
                <a:ext cx="0" cy="1225"/>
              </a:xfrm>
              <a:prstGeom prst="line">
                <a:avLst/>
              </a:prstGeom>
              <a:noFill/>
              <a:ln w="41275">
                <a:solidFill>
                  <a:srgbClr val="000000"/>
                </a:solidFill>
                <a:round/>
                <a:headEnd/>
                <a:tailEnd/>
              </a:ln>
            </p:spPr>
            <p:txBody>
              <a:bodyPr/>
              <a:lstStyle/>
              <a:p>
                <a:endParaRPr lang="en-GB"/>
              </a:p>
            </p:txBody>
          </p:sp>
          <p:sp>
            <p:nvSpPr>
              <p:cNvPr id="133" name="Line 88"/>
              <p:cNvSpPr>
                <a:spLocks noChangeAspect="1" noChangeShapeType="1"/>
              </p:cNvSpPr>
              <p:nvPr/>
            </p:nvSpPr>
            <p:spPr bwMode="auto">
              <a:xfrm rot="5400000">
                <a:off x="4582" y="1149"/>
                <a:ext cx="0" cy="1225"/>
              </a:xfrm>
              <a:prstGeom prst="line">
                <a:avLst/>
              </a:prstGeom>
              <a:noFill/>
              <a:ln w="41275">
                <a:solidFill>
                  <a:srgbClr val="000000"/>
                </a:solidFill>
                <a:round/>
                <a:headEnd/>
                <a:tailEnd/>
              </a:ln>
            </p:spPr>
            <p:txBody>
              <a:bodyPr/>
              <a:lstStyle/>
              <a:p>
                <a:endParaRPr lang="en-GB"/>
              </a:p>
            </p:txBody>
          </p:sp>
        </p:grpSp>
        <p:grpSp>
          <p:nvGrpSpPr>
            <p:cNvPr id="99" name="Group 89"/>
            <p:cNvGrpSpPr>
              <a:grpSpLocks/>
            </p:cNvGrpSpPr>
            <p:nvPr/>
          </p:nvGrpSpPr>
          <p:grpSpPr bwMode="auto">
            <a:xfrm>
              <a:off x="4015" y="843"/>
              <a:ext cx="871" cy="954"/>
              <a:chOff x="4015" y="843"/>
              <a:chExt cx="871" cy="1226"/>
            </a:xfrm>
          </p:grpSpPr>
          <p:sp>
            <p:nvSpPr>
              <p:cNvPr id="100" name="Line 90"/>
              <p:cNvSpPr>
                <a:spLocks noChangeAspect="1" noChangeShapeType="1"/>
              </p:cNvSpPr>
              <p:nvPr/>
            </p:nvSpPr>
            <p:spPr bwMode="auto">
              <a:xfrm>
                <a:off x="4015" y="843"/>
                <a:ext cx="0" cy="1225"/>
              </a:xfrm>
              <a:prstGeom prst="line">
                <a:avLst/>
              </a:prstGeom>
              <a:noFill/>
              <a:ln w="41275">
                <a:solidFill>
                  <a:srgbClr val="000000"/>
                </a:solidFill>
                <a:round/>
                <a:headEnd/>
                <a:tailEnd/>
              </a:ln>
            </p:spPr>
            <p:txBody>
              <a:bodyPr/>
              <a:lstStyle/>
              <a:p>
                <a:endParaRPr lang="en-GB"/>
              </a:p>
            </p:txBody>
          </p:sp>
          <p:sp>
            <p:nvSpPr>
              <p:cNvPr id="101" name="Line 91"/>
              <p:cNvSpPr>
                <a:spLocks noChangeAspect="1" noChangeShapeType="1"/>
              </p:cNvSpPr>
              <p:nvPr/>
            </p:nvSpPr>
            <p:spPr bwMode="auto">
              <a:xfrm>
                <a:off x="4069" y="843"/>
                <a:ext cx="0" cy="1225"/>
              </a:xfrm>
              <a:prstGeom prst="line">
                <a:avLst/>
              </a:prstGeom>
              <a:noFill/>
              <a:ln w="41275">
                <a:solidFill>
                  <a:srgbClr val="000000"/>
                </a:solidFill>
                <a:round/>
                <a:headEnd/>
                <a:tailEnd/>
              </a:ln>
            </p:spPr>
            <p:txBody>
              <a:bodyPr/>
              <a:lstStyle/>
              <a:p>
                <a:endParaRPr lang="en-GB"/>
              </a:p>
            </p:txBody>
          </p:sp>
          <p:sp>
            <p:nvSpPr>
              <p:cNvPr id="102" name="Line 92"/>
              <p:cNvSpPr>
                <a:spLocks noChangeAspect="1" noChangeShapeType="1"/>
              </p:cNvSpPr>
              <p:nvPr/>
            </p:nvSpPr>
            <p:spPr bwMode="auto">
              <a:xfrm>
                <a:off x="4123" y="843"/>
                <a:ext cx="0" cy="1225"/>
              </a:xfrm>
              <a:prstGeom prst="line">
                <a:avLst/>
              </a:prstGeom>
              <a:noFill/>
              <a:ln w="41275">
                <a:solidFill>
                  <a:srgbClr val="000000"/>
                </a:solidFill>
                <a:round/>
                <a:headEnd/>
                <a:tailEnd/>
              </a:ln>
            </p:spPr>
            <p:txBody>
              <a:bodyPr/>
              <a:lstStyle/>
              <a:p>
                <a:endParaRPr lang="en-GB"/>
              </a:p>
            </p:txBody>
          </p:sp>
          <p:sp>
            <p:nvSpPr>
              <p:cNvPr id="103" name="Line 93"/>
              <p:cNvSpPr>
                <a:spLocks noChangeAspect="1" noChangeShapeType="1"/>
              </p:cNvSpPr>
              <p:nvPr/>
            </p:nvSpPr>
            <p:spPr bwMode="auto">
              <a:xfrm>
                <a:off x="4233" y="843"/>
                <a:ext cx="0" cy="1225"/>
              </a:xfrm>
              <a:prstGeom prst="line">
                <a:avLst/>
              </a:prstGeom>
              <a:noFill/>
              <a:ln w="41275">
                <a:solidFill>
                  <a:srgbClr val="000000"/>
                </a:solidFill>
                <a:round/>
                <a:headEnd/>
                <a:tailEnd/>
              </a:ln>
            </p:spPr>
            <p:txBody>
              <a:bodyPr/>
              <a:lstStyle/>
              <a:p>
                <a:endParaRPr lang="en-GB"/>
              </a:p>
            </p:txBody>
          </p:sp>
          <p:sp>
            <p:nvSpPr>
              <p:cNvPr id="104" name="Line 94"/>
              <p:cNvSpPr>
                <a:spLocks noChangeAspect="1" noChangeShapeType="1"/>
              </p:cNvSpPr>
              <p:nvPr/>
            </p:nvSpPr>
            <p:spPr bwMode="auto">
              <a:xfrm>
                <a:off x="4287" y="843"/>
                <a:ext cx="0" cy="1225"/>
              </a:xfrm>
              <a:prstGeom prst="line">
                <a:avLst/>
              </a:prstGeom>
              <a:noFill/>
              <a:ln w="41275">
                <a:solidFill>
                  <a:srgbClr val="000000"/>
                </a:solidFill>
                <a:round/>
                <a:headEnd/>
                <a:tailEnd/>
              </a:ln>
            </p:spPr>
            <p:txBody>
              <a:bodyPr/>
              <a:lstStyle/>
              <a:p>
                <a:endParaRPr lang="en-GB"/>
              </a:p>
            </p:txBody>
          </p:sp>
          <p:sp>
            <p:nvSpPr>
              <p:cNvPr id="105" name="Line 95"/>
              <p:cNvSpPr>
                <a:spLocks noChangeAspect="1" noChangeShapeType="1"/>
              </p:cNvSpPr>
              <p:nvPr/>
            </p:nvSpPr>
            <p:spPr bwMode="auto">
              <a:xfrm>
                <a:off x="4179" y="843"/>
                <a:ext cx="0" cy="1225"/>
              </a:xfrm>
              <a:prstGeom prst="line">
                <a:avLst/>
              </a:prstGeom>
              <a:noFill/>
              <a:ln w="41275">
                <a:solidFill>
                  <a:srgbClr val="000000"/>
                </a:solidFill>
                <a:round/>
                <a:headEnd/>
                <a:tailEnd/>
              </a:ln>
            </p:spPr>
            <p:txBody>
              <a:bodyPr/>
              <a:lstStyle/>
              <a:p>
                <a:endParaRPr lang="en-GB"/>
              </a:p>
            </p:txBody>
          </p:sp>
          <p:sp>
            <p:nvSpPr>
              <p:cNvPr id="106" name="Line 96"/>
              <p:cNvSpPr>
                <a:spLocks noChangeAspect="1" noChangeShapeType="1"/>
              </p:cNvSpPr>
              <p:nvPr/>
            </p:nvSpPr>
            <p:spPr bwMode="auto">
              <a:xfrm>
                <a:off x="4340" y="843"/>
                <a:ext cx="0" cy="1225"/>
              </a:xfrm>
              <a:prstGeom prst="line">
                <a:avLst/>
              </a:prstGeom>
              <a:noFill/>
              <a:ln w="41275">
                <a:solidFill>
                  <a:srgbClr val="000000"/>
                </a:solidFill>
                <a:round/>
                <a:headEnd/>
                <a:tailEnd/>
              </a:ln>
            </p:spPr>
            <p:txBody>
              <a:bodyPr/>
              <a:lstStyle/>
              <a:p>
                <a:endParaRPr lang="en-GB"/>
              </a:p>
            </p:txBody>
          </p:sp>
          <p:sp>
            <p:nvSpPr>
              <p:cNvPr id="107" name="Line 97"/>
              <p:cNvSpPr>
                <a:spLocks noChangeAspect="1" noChangeShapeType="1"/>
              </p:cNvSpPr>
              <p:nvPr/>
            </p:nvSpPr>
            <p:spPr bwMode="auto">
              <a:xfrm>
                <a:off x="4396" y="843"/>
                <a:ext cx="0" cy="1225"/>
              </a:xfrm>
              <a:prstGeom prst="line">
                <a:avLst/>
              </a:prstGeom>
              <a:noFill/>
              <a:ln w="41275">
                <a:solidFill>
                  <a:srgbClr val="000000"/>
                </a:solidFill>
                <a:round/>
                <a:headEnd/>
                <a:tailEnd/>
              </a:ln>
            </p:spPr>
            <p:txBody>
              <a:bodyPr/>
              <a:lstStyle/>
              <a:p>
                <a:endParaRPr lang="en-GB"/>
              </a:p>
            </p:txBody>
          </p:sp>
          <p:sp>
            <p:nvSpPr>
              <p:cNvPr id="108" name="Line 98"/>
              <p:cNvSpPr>
                <a:spLocks noChangeAspect="1" noChangeShapeType="1"/>
              </p:cNvSpPr>
              <p:nvPr/>
            </p:nvSpPr>
            <p:spPr bwMode="auto">
              <a:xfrm>
                <a:off x="4504" y="844"/>
                <a:ext cx="0" cy="1225"/>
              </a:xfrm>
              <a:prstGeom prst="line">
                <a:avLst/>
              </a:prstGeom>
              <a:noFill/>
              <a:ln w="41275">
                <a:solidFill>
                  <a:srgbClr val="000000"/>
                </a:solidFill>
                <a:round/>
                <a:headEnd/>
                <a:tailEnd/>
              </a:ln>
            </p:spPr>
            <p:txBody>
              <a:bodyPr/>
              <a:lstStyle/>
              <a:p>
                <a:endParaRPr lang="en-GB"/>
              </a:p>
            </p:txBody>
          </p:sp>
          <p:sp>
            <p:nvSpPr>
              <p:cNvPr id="109" name="Line 99"/>
              <p:cNvSpPr>
                <a:spLocks noChangeAspect="1" noChangeShapeType="1"/>
              </p:cNvSpPr>
              <p:nvPr/>
            </p:nvSpPr>
            <p:spPr bwMode="auto">
              <a:xfrm>
                <a:off x="4561" y="844"/>
                <a:ext cx="0" cy="1225"/>
              </a:xfrm>
              <a:prstGeom prst="line">
                <a:avLst/>
              </a:prstGeom>
              <a:noFill/>
              <a:ln w="41275">
                <a:solidFill>
                  <a:srgbClr val="000000"/>
                </a:solidFill>
                <a:round/>
                <a:headEnd/>
                <a:tailEnd/>
              </a:ln>
            </p:spPr>
            <p:txBody>
              <a:bodyPr/>
              <a:lstStyle/>
              <a:p>
                <a:endParaRPr lang="en-GB"/>
              </a:p>
            </p:txBody>
          </p:sp>
          <p:sp>
            <p:nvSpPr>
              <p:cNvPr id="110" name="Line 100"/>
              <p:cNvSpPr>
                <a:spLocks noChangeAspect="1" noChangeShapeType="1"/>
              </p:cNvSpPr>
              <p:nvPr/>
            </p:nvSpPr>
            <p:spPr bwMode="auto">
              <a:xfrm>
                <a:off x="4450" y="843"/>
                <a:ext cx="0" cy="1225"/>
              </a:xfrm>
              <a:prstGeom prst="line">
                <a:avLst/>
              </a:prstGeom>
              <a:noFill/>
              <a:ln w="41275">
                <a:solidFill>
                  <a:srgbClr val="000000"/>
                </a:solidFill>
                <a:round/>
                <a:headEnd/>
                <a:tailEnd/>
              </a:ln>
            </p:spPr>
            <p:txBody>
              <a:bodyPr/>
              <a:lstStyle/>
              <a:p>
                <a:endParaRPr lang="en-GB"/>
              </a:p>
            </p:txBody>
          </p:sp>
          <p:sp>
            <p:nvSpPr>
              <p:cNvPr id="111" name="Line 101"/>
              <p:cNvSpPr>
                <a:spLocks noChangeAspect="1" noChangeShapeType="1"/>
              </p:cNvSpPr>
              <p:nvPr/>
            </p:nvSpPr>
            <p:spPr bwMode="auto">
              <a:xfrm>
                <a:off x="4615" y="844"/>
                <a:ext cx="0" cy="1225"/>
              </a:xfrm>
              <a:prstGeom prst="line">
                <a:avLst/>
              </a:prstGeom>
              <a:noFill/>
              <a:ln w="41275">
                <a:solidFill>
                  <a:srgbClr val="000000"/>
                </a:solidFill>
                <a:round/>
                <a:headEnd/>
                <a:tailEnd/>
              </a:ln>
            </p:spPr>
            <p:txBody>
              <a:bodyPr/>
              <a:lstStyle/>
              <a:p>
                <a:endParaRPr lang="en-GB"/>
              </a:p>
            </p:txBody>
          </p:sp>
          <p:sp>
            <p:nvSpPr>
              <p:cNvPr id="112" name="Line 102"/>
              <p:cNvSpPr>
                <a:spLocks noChangeAspect="1" noChangeShapeType="1"/>
              </p:cNvSpPr>
              <p:nvPr/>
            </p:nvSpPr>
            <p:spPr bwMode="auto">
              <a:xfrm>
                <a:off x="4669" y="844"/>
                <a:ext cx="0" cy="1225"/>
              </a:xfrm>
              <a:prstGeom prst="line">
                <a:avLst/>
              </a:prstGeom>
              <a:noFill/>
              <a:ln w="41275">
                <a:solidFill>
                  <a:srgbClr val="000000"/>
                </a:solidFill>
                <a:round/>
                <a:headEnd/>
                <a:tailEnd/>
              </a:ln>
            </p:spPr>
            <p:txBody>
              <a:bodyPr/>
              <a:lstStyle/>
              <a:p>
                <a:endParaRPr lang="en-GB"/>
              </a:p>
            </p:txBody>
          </p:sp>
          <p:sp>
            <p:nvSpPr>
              <p:cNvPr id="113" name="Line 103"/>
              <p:cNvSpPr>
                <a:spLocks noChangeAspect="1" noChangeShapeType="1"/>
              </p:cNvSpPr>
              <p:nvPr/>
            </p:nvSpPr>
            <p:spPr bwMode="auto">
              <a:xfrm>
                <a:off x="4779" y="844"/>
                <a:ext cx="0" cy="1225"/>
              </a:xfrm>
              <a:prstGeom prst="line">
                <a:avLst/>
              </a:prstGeom>
              <a:noFill/>
              <a:ln w="41275">
                <a:solidFill>
                  <a:srgbClr val="000000"/>
                </a:solidFill>
                <a:round/>
                <a:headEnd/>
                <a:tailEnd/>
              </a:ln>
            </p:spPr>
            <p:txBody>
              <a:bodyPr/>
              <a:lstStyle/>
              <a:p>
                <a:endParaRPr lang="en-GB"/>
              </a:p>
            </p:txBody>
          </p:sp>
          <p:sp>
            <p:nvSpPr>
              <p:cNvPr id="114" name="Line 104"/>
              <p:cNvSpPr>
                <a:spLocks noChangeAspect="1" noChangeShapeType="1"/>
              </p:cNvSpPr>
              <p:nvPr/>
            </p:nvSpPr>
            <p:spPr bwMode="auto">
              <a:xfrm>
                <a:off x="4832" y="844"/>
                <a:ext cx="0" cy="1225"/>
              </a:xfrm>
              <a:prstGeom prst="line">
                <a:avLst/>
              </a:prstGeom>
              <a:noFill/>
              <a:ln w="41275">
                <a:solidFill>
                  <a:srgbClr val="000000"/>
                </a:solidFill>
                <a:round/>
                <a:headEnd/>
                <a:tailEnd/>
              </a:ln>
            </p:spPr>
            <p:txBody>
              <a:bodyPr/>
              <a:lstStyle/>
              <a:p>
                <a:endParaRPr lang="en-GB"/>
              </a:p>
            </p:txBody>
          </p:sp>
          <p:sp>
            <p:nvSpPr>
              <p:cNvPr id="115" name="Line 105"/>
              <p:cNvSpPr>
                <a:spLocks noChangeAspect="1" noChangeShapeType="1"/>
              </p:cNvSpPr>
              <p:nvPr/>
            </p:nvSpPr>
            <p:spPr bwMode="auto">
              <a:xfrm>
                <a:off x="4723" y="844"/>
                <a:ext cx="0" cy="1225"/>
              </a:xfrm>
              <a:prstGeom prst="line">
                <a:avLst/>
              </a:prstGeom>
              <a:noFill/>
              <a:ln w="41275">
                <a:solidFill>
                  <a:srgbClr val="000000"/>
                </a:solidFill>
                <a:round/>
                <a:headEnd/>
                <a:tailEnd/>
              </a:ln>
            </p:spPr>
            <p:txBody>
              <a:bodyPr/>
              <a:lstStyle/>
              <a:p>
                <a:endParaRPr lang="en-GB"/>
              </a:p>
            </p:txBody>
          </p:sp>
          <p:sp>
            <p:nvSpPr>
              <p:cNvPr id="116" name="Line 106"/>
              <p:cNvSpPr>
                <a:spLocks noChangeAspect="1" noChangeShapeType="1"/>
              </p:cNvSpPr>
              <p:nvPr/>
            </p:nvSpPr>
            <p:spPr bwMode="auto">
              <a:xfrm>
                <a:off x="4886" y="844"/>
                <a:ext cx="0" cy="1225"/>
              </a:xfrm>
              <a:prstGeom prst="line">
                <a:avLst/>
              </a:prstGeom>
              <a:noFill/>
              <a:ln w="41275">
                <a:solidFill>
                  <a:srgbClr val="000000"/>
                </a:solidFill>
                <a:round/>
                <a:headEnd/>
                <a:tailEnd/>
              </a:ln>
            </p:spPr>
            <p:txBody>
              <a:bodyPr/>
              <a:lstStyle/>
              <a:p>
                <a:endParaRPr lang="en-GB"/>
              </a:p>
            </p:txBody>
          </p:sp>
        </p:grpSp>
      </p:grpSp>
      <p:pic>
        <p:nvPicPr>
          <p:cNvPr id="22425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7593" y="4218064"/>
            <a:ext cx="3250240" cy="89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7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Camera misalignment</a:t>
            </a:r>
            <a:endParaRPr lang="en-GB" dirty="0"/>
          </a:p>
        </p:txBody>
      </p:sp>
      <p:sp>
        <p:nvSpPr>
          <p:cNvPr id="6" name="Content Placeholder 5"/>
          <p:cNvSpPr>
            <a:spLocks noGrp="1"/>
          </p:cNvSpPr>
          <p:nvPr>
            <p:ph idx="1"/>
          </p:nvPr>
        </p:nvSpPr>
        <p:spPr/>
        <p:txBody>
          <a:bodyPr/>
          <a:lstStyle/>
          <a:p>
            <a:pPr algn="just">
              <a:spcAft>
                <a:spcPts val="0"/>
              </a:spcAft>
            </a:pPr>
            <a:r>
              <a:rPr lang="en-GB" dirty="0">
                <a:latin typeface="Times New Roman"/>
                <a:ea typeface="Times New Roman"/>
              </a:rPr>
              <a:t>For a 2D DIC system, a camera that is not aligned perpendicularly to the surface under investigation creates a uniform in-plane strain after correlation due to difference in magnification across the width. </a:t>
            </a:r>
            <a:endParaRPr lang="en-GB" dirty="0" smtClean="0">
              <a:latin typeface="Times New Roman"/>
              <a:ea typeface="Times New Roman"/>
            </a:endParaRPr>
          </a:p>
          <a:p>
            <a:pPr algn="just">
              <a:spcAft>
                <a:spcPts val="0"/>
              </a:spcAft>
            </a:pPr>
            <a:r>
              <a:rPr lang="en-GB" dirty="0" smtClean="0">
                <a:latin typeface="Times New Roman"/>
                <a:ea typeface="Times New Roman"/>
              </a:rPr>
              <a:t>For </a:t>
            </a:r>
            <a:r>
              <a:rPr lang="en-GB" dirty="0">
                <a:latin typeface="Times New Roman"/>
                <a:ea typeface="Times New Roman"/>
              </a:rPr>
              <a:t>small angles this effect is small. </a:t>
            </a:r>
            <a:endParaRPr lang="en-GB" dirty="0" smtClean="0">
              <a:latin typeface="Times New Roman"/>
              <a:ea typeface="Times New Roman"/>
            </a:endParaRPr>
          </a:p>
          <a:p>
            <a:pPr algn="just">
              <a:spcAft>
                <a:spcPts val="0"/>
              </a:spcAft>
            </a:pPr>
            <a:r>
              <a:rPr lang="en-GB" dirty="0" smtClean="0">
                <a:latin typeface="Times New Roman"/>
                <a:ea typeface="Times New Roman"/>
              </a:rPr>
              <a:t>Since </a:t>
            </a:r>
            <a:r>
              <a:rPr lang="en-GB" dirty="0">
                <a:latin typeface="Times New Roman"/>
                <a:ea typeface="Times New Roman"/>
              </a:rPr>
              <a:t>a camera alignment within 5° is easily achievable, camera misalignment does not cause significant error in 2D </a:t>
            </a:r>
            <a:r>
              <a:rPr lang="en-GB" dirty="0" smtClean="0">
                <a:latin typeface="Times New Roman"/>
                <a:ea typeface="Times New Roman"/>
              </a:rPr>
              <a:t>DIC</a:t>
            </a:r>
          </a:p>
          <a:p>
            <a:pPr algn="just">
              <a:spcAft>
                <a:spcPts val="0"/>
              </a:spcAft>
            </a:pPr>
            <a:endParaRPr lang="en-US" dirty="0" smtClean="0"/>
          </a:p>
          <a:p>
            <a:pPr algn="just">
              <a:spcAft>
                <a:spcPts val="0"/>
              </a:spcAft>
            </a:pPr>
            <a:r>
              <a:rPr lang="en-US" b="1" dirty="0" smtClean="0"/>
              <a:t>For </a:t>
            </a:r>
            <a:r>
              <a:rPr lang="en-US" b="1" dirty="0"/>
              <a:t>Single Camera DIC, camera must be perpendicular to </a:t>
            </a:r>
            <a:r>
              <a:rPr lang="en-US" b="1" dirty="0" smtClean="0"/>
              <a:t>surface</a:t>
            </a:r>
            <a:r>
              <a:rPr lang="en-GB" b="1" dirty="0" smtClean="0">
                <a:latin typeface="Times New Roman"/>
                <a:ea typeface="Times New Roman"/>
              </a:rPr>
              <a:t> </a:t>
            </a:r>
            <a:endParaRPr lang="en-GB" b="1" dirty="0">
              <a:latin typeface="Times New Roman"/>
              <a:ea typeface="Times New Roman"/>
            </a:endParaRPr>
          </a:p>
          <a:p>
            <a:endParaRPr lang="en-GB" dirty="0"/>
          </a:p>
        </p:txBody>
      </p:sp>
      <p:sp>
        <p:nvSpPr>
          <p:cNvPr id="2" name="Slide Number Placeholder 1"/>
          <p:cNvSpPr>
            <a:spLocks noGrp="1"/>
          </p:cNvSpPr>
          <p:nvPr>
            <p:ph type="sldNum" sz="quarter" idx="11"/>
          </p:nvPr>
        </p:nvSpPr>
        <p:spPr/>
        <p:txBody>
          <a:bodyPr/>
          <a:lstStyle/>
          <a:p>
            <a:pPr>
              <a:defRPr/>
            </a:pPr>
            <a:fld id="{F81B180B-8BD3-42C9-9899-6A325DF754B3}" type="slidenum">
              <a:rPr lang="en-GB" smtClean="0">
                <a:solidFill>
                  <a:srgbClr val="323D43"/>
                </a:solidFill>
              </a:rPr>
              <a:pPr>
                <a:defRPr/>
              </a:pPr>
              <a:t>23</a:t>
            </a:fld>
            <a:endParaRPr lang="en-GB">
              <a:solidFill>
                <a:srgbClr val="323D43"/>
              </a:solidFill>
            </a:endParaRPr>
          </a:p>
        </p:txBody>
      </p:sp>
    </p:spTree>
    <p:extLst>
      <p:ext uri="{BB962C8B-B14F-4D97-AF65-F5344CB8AC3E}">
        <p14:creationId xmlns:p14="http://schemas.microsoft.com/office/powerpoint/2010/main" val="24089991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best speckle pattern?</a:t>
            </a:r>
            <a:endParaRPr lang="en-GB" dirty="0"/>
          </a:p>
        </p:txBody>
      </p:sp>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1844825"/>
            <a:ext cx="3387789" cy="338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472" y="1844824"/>
            <a:ext cx="3382193" cy="338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5477" y="5373216"/>
            <a:ext cx="4572000" cy="707886"/>
          </a:xfrm>
          <a:prstGeom prst="rect">
            <a:avLst/>
          </a:prstGeom>
        </p:spPr>
        <p:txBody>
          <a:bodyPr>
            <a:spAutoFit/>
          </a:bodyPr>
          <a:lstStyle/>
          <a:p>
            <a:r>
              <a:rPr lang="en-GB" sz="2000" dirty="0" smtClean="0"/>
              <a:t>Generated pattern with 6 speckles per subset, and a speckle radius of 3 pixels</a:t>
            </a:r>
            <a:endParaRPr lang="en-GB" sz="2000" dirty="0"/>
          </a:p>
        </p:txBody>
      </p:sp>
      <p:sp>
        <p:nvSpPr>
          <p:cNvPr id="5" name="Rectangle 4"/>
          <p:cNvSpPr/>
          <p:nvPr/>
        </p:nvSpPr>
        <p:spPr>
          <a:xfrm>
            <a:off x="4499992" y="5385410"/>
            <a:ext cx="4572000" cy="707886"/>
          </a:xfrm>
          <a:prstGeom prst="rect">
            <a:avLst/>
          </a:prstGeom>
        </p:spPr>
        <p:txBody>
          <a:bodyPr>
            <a:spAutoFit/>
          </a:bodyPr>
          <a:lstStyle/>
          <a:p>
            <a:r>
              <a:rPr lang="en-GB" sz="2000" dirty="0" smtClean="0">
                <a:effectLst/>
                <a:latin typeface="Times New Roman"/>
                <a:ea typeface="Times New Roman"/>
              </a:rPr>
              <a:t>Generated pattern with  18 speckles per subset, and a speckle radius of 8 pixels</a:t>
            </a:r>
            <a:endParaRPr lang="en-GB" sz="2000" dirty="0"/>
          </a:p>
        </p:txBody>
      </p:sp>
    </p:spTree>
    <p:extLst>
      <p:ext uri="{BB962C8B-B14F-4D97-AF65-F5344CB8AC3E}">
        <p14:creationId xmlns:p14="http://schemas.microsoft.com/office/powerpoint/2010/main" val="3076758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141" y="340014"/>
            <a:ext cx="8496300" cy="649288"/>
          </a:xfrm>
        </p:spPr>
        <p:txBody>
          <a:bodyPr/>
          <a:lstStyle/>
          <a:p>
            <a:r>
              <a:rPr lang="en-GB" dirty="0" smtClean="0"/>
              <a:t>Scatter in strain data</a:t>
            </a:r>
            <a:endParaRPr lang="en-GB" dirty="0"/>
          </a:p>
        </p:txBody>
      </p:sp>
      <p:pic>
        <p:nvPicPr>
          <p:cNvPr id="1822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8267"/>
          <a:stretch/>
        </p:blipFill>
        <p:spPr bwMode="auto">
          <a:xfrm>
            <a:off x="2411760" y="2276872"/>
            <a:ext cx="4846001" cy="432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2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4282"/>
          <a:stretch/>
        </p:blipFill>
        <p:spPr bwMode="auto">
          <a:xfrm>
            <a:off x="1115616" y="1268760"/>
            <a:ext cx="5838776" cy="122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56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141" y="215323"/>
            <a:ext cx="8496300" cy="649288"/>
          </a:xfrm>
        </p:spPr>
        <p:txBody>
          <a:bodyPr/>
          <a:lstStyle/>
          <a:p>
            <a:r>
              <a:rPr lang="en-GB" dirty="0" smtClean="0"/>
              <a:t>Image assessment</a:t>
            </a:r>
            <a:endParaRPr lang="en-GB" dirty="0"/>
          </a:p>
        </p:txBody>
      </p:sp>
      <p:sp>
        <p:nvSpPr>
          <p:cNvPr id="4" name="Content Placeholder 3"/>
          <p:cNvSpPr>
            <a:spLocks noGrp="1"/>
          </p:cNvSpPr>
          <p:nvPr>
            <p:ph idx="1"/>
          </p:nvPr>
        </p:nvSpPr>
        <p:spPr>
          <a:xfrm>
            <a:off x="250825" y="928643"/>
            <a:ext cx="4969247" cy="4114800"/>
          </a:xfrm>
        </p:spPr>
        <p:txBody>
          <a:bodyPr/>
          <a:lstStyle/>
          <a:p>
            <a:pPr algn="just">
              <a:spcAft>
                <a:spcPts val="0"/>
              </a:spcAft>
            </a:pPr>
            <a:r>
              <a:rPr lang="en-GB" sz="1800" dirty="0" smtClean="0">
                <a:ea typeface="PMingLiU"/>
              </a:rPr>
              <a:t>Global </a:t>
            </a:r>
            <a:r>
              <a:rPr lang="en-GB" sz="1800" dirty="0">
                <a:ea typeface="PMingLiU"/>
              </a:rPr>
              <a:t>image assessment is to apply a parameter from information theory known as Shannon </a:t>
            </a:r>
            <a:r>
              <a:rPr lang="en-GB" sz="1800" dirty="0" smtClean="0">
                <a:ea typeface="PMingLiU"/>
              </a:rPr>
              <a:t>entropy </a:t>
            </a:r>
          </a:p>
          <a:p>
            <a:pPr algn="just">
              <a:spcAft>
                <a:spcPts val="0"/>
              </a:spcAft>
            </a:pPr>
            <a:r>
              <a:rPr lang="en-GB" sz="1800" dirty="0">
                <a:ea typeface="PMingLiU"/>
              </a:rPr>
              <a:t>A</a:t>
            </a:r>
            <a:r>
              <a:rPr lang="en-GB" sz="1800" dirty="0" smtClean="0">
                <a:ea typeface="PMingLiU"/>
              </a:rPr>
              <a:t> </a:t>
            </a:r>
            <a:r>
              <a:rPr lang="en-GB" sz="1800" dirty="0">
                <a:ea typeface="PMingLiU"/>
              </a:rPr>
              <a:t>measure of the information content of an image that is used for evaluating the randomness, or texture, of a form or pattern. </a:t>
            </a:r>
            <a:endParaRPr lang="en-GB" sz="1800" dirty="0" smtClean="0">
              <a:ea typeface="PMingLiU"/>
            </a:endParaRPr>
          </a:p>
          <a:p>
            <a:pPr algn="just">
              <a:spcAft>
                <a:spcPts val="0"/>
              </a:spcAft>
            </a:pPr>
            <a:r>
              <a:rPr lang="en-GB" sz="1800" dirty="0" smtClean="0">
                <a:ea typeface="PMingLiU"/>
              </a:rPr>
              <a:t>An </a:t>
            </a:r>
            <a:r>
              <a:rPr lang="en-GB" sz="1800" dirty="0">
                <a:ea typeface="PMingLiU"/>
              </a:rPr>
              <a:t>image with high entropy requires a large number of ‘bits’ to create an adequate representation of the form in a digital image. </a:t>
            </a:r>
            <a:endParaRPr lang="en-GB" sz="1800" dirty="0" smtClean="0">
              <a:ea typeface="PMingLiU"/>
            </a:endParaRPr>
          </a:p>
          <a:p>
            <a:pPr algn="just">
              <a:spcAft>
                <a:spcPts val="0"/>
              </a:spcAft>
            </a:pPr>
            <a:r>
              <a:rPr lang="en-GB" sz="1800" dirty="0" smtClean="0">
                <a:ea typeface="PMingLiU"/>
              </a:rPr>
              <a:t>Hence </a:t>
            </a:r>
            <a:r>
              <a:rPr lang="en-GB" sz="1800" dirty="0">
                <a:ea typeface="PMingLiU"/>
              </a:rPr>
              <a:t>a pattern with a high Shannon entropy value indicates a high level of texture, or broadness in the grey scale distribution of the image, both of which are beneficial for maximising the correlation function peak when a correct match has been found. The Shannon entropy is defined </a:t>
            </a:r>
            <a:r>
              <a:rPr lang="en-GB" sz="1800" dirty="0" smtClean="0">
                <a:ea typeface="PMingLiU"/>
              </a:rPr>
              <a:t>as:</a:t>
            </a:r>
            <a:endParaRPr lang="en-GB" sz="1800" dirty="0">
              <a:ea typeface="PMingLiU"/>
            </a:endParaRPr>
          </a:p>
          <a:p>
            <a:endParaRPr lang="en-GB" sz="1800" dirty="0"/>
          </a:p>
        </p:txBody>
      </p:sp>
      <p:pic>
        <p:nvPicPr>
          <p:cNvPr id="1832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8428"/>
          <a:stretch/>
        </p:blipFill>
        <p:spPr bwMode="auto">
          <a:xfrm>
            <a:off x="539552" y="5837257"/>
            <a:ext cx="4507269" cy="1276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772816"/>
            <a:ext cx="4085366" cy="306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130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Speckle pattern assessment</a:t>
            </a:r>
            <a:endParaRPr lang="en-GB" dirty="0"/>
          </a:p>
        </p:txBody>
      </p:sp>
      <p:pic>
        <p:nvPicPr>
          <p:cNvPr id="1853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052"/>
          <a:stretch/>
        </p:blipFill>
        <p:spPr bwMode="auto">
          <a:xfrm>
            <a:off x="395536" y="2636912"/>
            <a:ext cx="8056270" cy="255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8" y="1988840"/>
            <a:ext cx="2404826" cy="523220"/>
          </a:xfrm>
          <a:prstGeom prst="rect">
            <a:avLst/>
          </a:prstGeom>
          <a:noFill/>
        </p:spPr>
        <p:txBody>
          <a:bodyPr wrap="none" rtlCol="0">
            <a:spAutoFit/>
          </a:bodyPr>
          <a:lstStyle/>
          <a:p>
            <a:r>
              <a:rPr lang="en-GB" dirty="0" smtClean="0"/>
              <a:t>Speckle pattern</a:t>
            </a:r>
            <a:endParaRPr lang="en-GB" dirty="0"/>
          </a:p>
        </p:txBody>
      </p:sp>
      <p:sp>
        <p:nvSpPr>
          <p:cNvPr id="5" name="TextBox 4"/>
          <p:cNvSpPr txBox="1"/>
          <p:nvPr/>
        </p:nvSpPr>
        <p:spPr>
          <a:xfrm>
            <a:off x="3347864" y="1988840"/>
            <a:ext cx="2324675" cy="523220"/>
          </a:xfrm>
          <a:prstGeom prst="rect">
            <a:avLst/>
          </a:prstGeom>
          <a:noFill/>
        </p:spPr>
        <p:txBody>
          <a:bodyPr wrap="none" rtlCol="0">
            <a:spAutoFit/>
          </a:bodyPr>
          <a:lstStyle/>
          <a:p>
            <a:r>
              <a:rPr lang="en-GB" dirty="0" smtClean="0"/>
              <a:t>Edge detection</a:t>
            </a:r>
            <a:endParaRPr lang="en-GB" dirty="0"/>
          </a:p>
        </p:txBody>
      </p:sp>
      <p:sp>
        <p:nvSpPr>
          <p:cNvPr id="6" name="TextBox 5"/>
          <p:cNvSpPr txBox="1"/>
          <p:nvPr/>
        </p:nvSpPr>
        <p:spPr>
          <a:xfrm>
            <a:off x="5724128" y="1988840"/>
            <a:ext cx="3409908" cy="523220"/>
          </a:xfrm>
          <a:prstGeom prst="rect">
            <a:avLst/>
          </a:prstGeom>
          <a:noFill/>
        </p:spPr>
        <p:txBody>
          <a:bodyPr wrap="none" rtlCol="0">
            <a:spAutoFit/>
          </a:bodyPr>
          <a:lstStyle/>
          <a:p>
            <a:r>
              <a:rPr lang="en-GB" dirty="0" smtClean="0"/>
              <a:t>Binary speckle pattern</a:t>
            </a:r>
            <a:endParaRPr lang="en-GB" dirty="0"/>
          </a:p>
        </p:txBody>
      </p:sp>
    </p:spTree>
    <p:extLst>
      <p:ext uri="{BB962C8B-B14F-4D97-AF65-F5344CB8AC3E}">
        <p14:creationId xmlns:p14="http://schemas.microsoft.com/office/powerpoint/2010/main" val="15705993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268413"/>
            <a:ext cx="36004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888" y="4292600"/>
            <a:ext cx="5218112"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152400"/>
            <a:ext cx="9144000" cy="838200"/>
          </a:xfrm>
          <a:prstGeom prst="rect">
            <a:avLst/>
          </a:prstGeom>
        </p:spPr>
        <p:txBody>
          <a:bodyPr>
            <a:normAutofit/>
          </a:bodyPr>
          <a:lstStyle/>
          <a:p>
            <a:pPr algn="l" eaLnBrk="1" fontAlgn="auto" hangingPunct="1">
              <a:spcAft>
                <a:spcPts val="0"/>
              </a:spcAft>
              <a:defRPr/>
            </a:pPr>
            <a:r>
              <a:rPr lang="en-US" sz="3600" dirty="0">
                <a:latin typeface="+mj-lt"/>
                <a:ea typeface="+mj-ea"/>
                <a:cs typeface="+mj-cs"/>
              </a:rPr>
              <a:t>Contrast and Reflections</a:t>
            </a:r>
          </a:p>
        </p:txBody>
      </p:sp>
      <p:sp>
        <p:nvSpPr>
          <p:cNvPr id="8" name="Text Box 31"/>
          <p:cNvSpPr txBox="1">
            <a:spLocks noChangeArrowheads="1"/>
          </p:cNvSpPr>
          <p:nvPr/>
        </p:nvSpPr>
        <p:spPr bwMode="auto">
          <a:xfrm>
            <a:off x="250825" y="4546600"/>
            <a:ext cx="3384550" cy="2311400"/>
          </a:xfrm>
          <a:prstGeom prst="rect">
            <a:avLst/>
          </a:prstGeom>
          <a:noFill/>
          <a:ln w="9525">
            <a:noFill/>
            <a:miter lim="800000"/>
            <a:headEnd/>
            <a:tailEnd/>
          </a:ln>
          <a:effectLst/>
        </p:spPr>
        <p:txBody>
          <a:bodyPr lIns="90000" tIns="46038" rIns="90000" bIns="46038"/>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GB" sz="1600">
                <a:latin typeface="Calibri" pitchFamily="34" charset="0"/>
                <a:cs typeface="Arial" pitchFamily="34" charset="0"/>
              </a:rPr>
              <a:t>Here the shiny metal surface of the probe reflects the light of the illumination source. There are reflections on different places as the probe is deforming making it very difficult to track the actual probe and its surface feature movements.</a:t>
            </a:r>
            <a:endParaRPr lang="en-US" sz="1600">
              <a:latin typeface="Calibri" pitchFamily="34" charset="0"/>
              <a:cs typeface="Arial" pitchFamily="34" charset="0"/>
            </a:endParaRPr>
          </a:p>
        </p:txBody>
      </p:sp>
      <p:sp>
        <p:nvSpPr>
          <p:cNvPr id="9" name="Text Box 31"/>
          <p:cNvSpPr txBox="1">
            <a:spLocks noChangeArrowheads="1"/>
          </p:cNvSpPr>
          <p:nvPr/>
        </p:nvSpPr>
        <p:spPr bwMode="auto">
          <a:xfrm>
            <a:off x="5003800" y="1557338"/>
            <a:ext cx="3384550" cy="2311400"/>
          </a:xfrm>
          <a:prstGeom prst="rect">
            <a:avLst/>
          </a:prstGeom>
          <a:noFill/>
          <a:ln w="9525">
            <a:noFill/>
            <a:miter lim="800000"/>
            <a:headEnd/>
            <a:tailEnd/>
          </a:ln>
          <a:effectLst/>
        </p:spPr>
        <p:txBody>
          <a:bodyPr lIns="90000" tIns="46038" rIns="90000" bIns="46038"/>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GB" sz="1600">
                <a:latin typeface="Calibri" pitchFamily="34" charset="0"/>
                <a:cs typeface="Arial" pitchFamily="34" charset="0"/>
              </a:rPr>
              <a:t>In this example, the sample on the left has very low contrast in the surface pattern.  The image on the right shows a sample with more suitable pattern contrast</a:t>
            </a:r>
            <a:endParaRPr lang="en-US" sz="1600">
              <a:latin typeface="Calibri" pitchFamily="34" charset="0"/>
              <a:cs typeface="Arial" pitchFamily="34" charset="0"/>
            </a:endParaRPr>
          </a:p>
        </p:txBody>
      </p:sp>
    </p:spTree>
    <p:extLst>
      <p:ext uri="{BB962C8B-B14F-4D97-AF65-F5344CB8AC3E}">
        <p14:creationId xmlns:p14="http://schemas.microsoft.com/office/powerpoint/2010/main" val="38098651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bwMode="auto">
          <a:xfrm rot="19207573">
            <a:off x="1541463" y="3208338"/>
            <a:ext cx="6934200" cy="1974850"/>
          </a:xfrm>
          <a:prstGeom prst="ellipse">
            <a:avLst/>
          </a:prstGeom>
          <a:solidFill>
            <a:schemeClr val="accent2">
              <a:lumMod val="40000"/>
              <a:lumOff val="60000"/>
              <a:alpha val="25000"/>
            </a:schemeClr>
          </a:solidFill>
          <a:ln w="9525" cap="flat" cmpd="sng" algn="ctr">
            <a:solidFill>
              <a:srgbClr val="FF0000"/>
            </a:solidFill>
            <a:prstDash val="solid"/>
            <a:round/>
            <a:headEnd type="none" w="med" len="med"/>
            <a:tailEnd type="none" w="med" len="med"/>
          </a:ln>
          <a:effectLst/>
        </p:spPr>
        <p:txBody>
          <a:bodyPr/>
          <a:lstStyle/>
          <a:p>
            <a:endParaRPr lang="en-US" sz="1800">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18272253"/>
              </p:ext>
            </p:extLst>
          </p:nvPr>
        </p:nvGraphicFramePr>
        <p:xfrm>
          <a:off x="1785938" y="1000125"/>
          <a:ext cx="5905500" cy="5359400"/>
        </p:xfrm>
        <a:graphic>
          <a:graphicData uri="http://schemas.openxmlformats.org/drawingml/2006/table">
            <a:tbl>
              <a:tblPr/>
              <a:tblGrid>
                <a:gridCol w="1065212"/>
                <a:gridCol w="1887538"/>
                <a:gridCol w="1476375"/>
                <a:gridCol w="1476375"/>
              </a:tblGrid>
              <a:tr h="1339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Times New Roman" pitchFamily="18" charset="0"/>
                          <a:cs typeface="Arial" pitchFamily="34" charset="0"/>
                        </a:rPr>
                        <a:t>Cell size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Times New Roman" pitchFamily="18" charset="0"/>
                          <a:cs typeface="Arial" pitchFamily="34" charset="0"/>
                        </a:rPr>
                        <a:t>(pixels)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r>
              <a:tr h="1339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imes New Roman" pitchFamily="18" charset="0"/>
                          <a:cs typeface="Arial" pitchFamily="34" charset="0"/>
                        </a:rPr>
                        <a:t>32x32</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r>
              <a:tr h="1339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imes New Roman" pitchFamily="18" charset="0"/>
                          <a:cs typeface="Arial" pitchFamily="34" charset="0"/>
                        </a:rPr>
                        <a:t>64x64</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r>
              <a:tr h="1339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imes New Roman" pitchFamily="18" charset="0"/>
                          <a:cs typeface="Arial" pitchFamily="34" charset="0"/>
                        </a:rPr>
                        <a:t>128x128</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a:noFill/>
                    </a:lnL>
                    <a:lnR>
                      <a:noFill/>
                    </a:lnR>
                    <a:lnT>
                      <a:noFill/>
                    </a:lnT>
                    <a:lnB>
                      <a:noFill/>
                    </a:lnB>
                    <a:lnTlToBr>
                      <a:noFill/>
                    </a:lnTlToBr>
                    <a:lnBlToTr>
                      <a:noFill/>
                    </a:lnBlToTr>
                    <a:noFill/>
                  </a:tcPr>
                </a:tc>
              </a:tr>
            </a:tbl>
          </a:graphicData>
        </a:graphic>
      </p:graphicFrame>
      <p:pic>
        <p:nvPicPr>
          <p:cNvPr id="173076" name="Picture 4" descr="B00001.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28600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7" name="Picture 5" descr="B00001.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371475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8" name="Picture 7" descr="B00001.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8600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9" name="Picture 10" descr="B00001.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5063" y="228600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80" name="Picture 11" descr="B00001.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15063" y="371475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81" name="Picture 12" descr="B00001.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15063" y="5000625"/>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82" name="Picture 13" descr="B00001.t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71475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83" name="Picture 14" descr="B00001.t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5000625"/>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84" name="Picture 15" descr="B00001.t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5000625"/>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3085" name="Straight Arrow Connector 18"/>
          <p:cNvCxnSpPr>
            <a:cxnSpLocks noChangeShapeType="1"/>
          </p:cNvCxnSpPr>
          <p:nvPr/>
        </p:nvCxnSpPr>
        <p:spPr bwMode="auto">
          <a:xfrm rot="10800000">
            <a:off x="3714750" y="1714500"/>
            <a:ext cx="2786063"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3086" name="TextBox 20"/>
          <p:cNvSpPr txBox="1">
            <a:spLocks noChangeArrowheads="1"/>
          </p:cNvSpPr>
          <p:nvPr/>
        </p:nvSpPr>
        <p:spPr bwMode="auto">
          <a:xfrm>
            <a:off x="3203575" y="1285875"/>
            <a:ext cx="42481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GB" sz="1800" dirty="0">
                <a:cs typeface="Arial" pitchFamily="34" charset="0"/>
              </a:rPr>
              <a:t>Increasing image resolution (</a:t>
            </a:r>
            <a:r>
              <a:rPr lang="en-GB" sz="1800" b="1" dirty="0" err="1">
                <a:cs typeface="Arial" pitchFamily="34" charset="0"/>
              </a:rPr>
              <a:t>pix</a:t>
            </a:r>
            <a:r>
              <a:rPr lang="en-GB" sz="1800" b="1" dirty="0">
                <a:cs typeface="Arial" pitchFamily="34" charset="0"/>
              </a:rPr>
              <a:t>/mm</a:t>
            </a:r>
            <a:r>
              <a:rPr lang="en-GB" sz="1800" dirty="0">
                <a:cs typeface="Arial" pitchFamily="34" charset="0"/>
              </a:rPr>
              <a:t>)</a:t>
            </a:r>
          </a:p>
          <a:p>
            <a:endParaRPr lang="en-GB" sz="1800" dirty="0">
              <a:cs typeface="Arial" pitchFamily="34" charset="0"/>
            </a:endParaRPr>
          </a:p>
          <a:p>
            <a:r>
              <a:rPr lang="en-GB" sz="1400" b="1" i="1" dirty="0" err="1">
                <a:cs typeface="Arial" pitchFamily="34" charset="0"/>
              </a:rPr>
              <a:t>inc</a:t>
            </a:r>
            <a:r>
              <a:rPr lang="en-GB" sz="1400" b="1" i="1" dirty="0">
                <a:cs typeface="Arial" pitchFamily="34" charset="0"/>
              </a:rPr>
              <a:t> cam </a:t>
            </a:r>
            <a:r>
              <a:rPr lang="en-GB" sz="1400" b="1" i="1" dirty="0" err="1">
                <a:cs typeface="Arial" pitchFamily="34" charset="0"/>
              </a:rPr>
              <a:t>resn</a:t>
            </a:r>
            <a:r>
              <a:rPr lang="en-GB" sz="1400" b="1" i="1" dirty="0">
                <a:cs typeface="Arial" pitchFamily="34" charset="0"/>
              </a:rPr>
              <a:t> OR </a:t>
            </a:r>
            <a:r>
              <a:rPr lang="en-GB" sz="1400" b="1" i="1" dirty="0" smtClean="0">
                <a:cs typeface="Arial" pitchFamily="34" charset="0"/>
              </a:rPr>
              <a:t>magnification</a:t>
            </a:r>
            <a:endParaRPr lang="en-GB" sz="1800" b="1" i="1" dirty="0">
              <a:cs typeface="Arial" pitchFamily="34" charset="0"/>
            </a:endParaRPr>
          </a:p>
        </p:txBody>
      </p:sp>
      <p:cxnSp>
        <p:nvCxnSpPr>
          <p:cNvPr id="173088" name="Straight Arrow Connector 23"/>
          <p:cNvCxnSpPr>
            <a:cxnSpLocks noChangeShapeType="1"/>
          </p:cNvCxnSpPr>
          <p:nvPr/>
        </p:nvCxnSpPr>
        <p:spPr bwMode="auto">
          <a:xfrm rot="5400000">
            <a:off x="107950" y="4178300"/>
            <a:ext cx="2928938"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3089" name="TextBox 26"/>
          <p:cNvSpPr txBox="1">
            <a:spLocks noChangeArrowheads="1"/>
          </p:cNvSpPr>
          <p:nvPr/>
        </p:nvSpPr>
        <p:spPr bwMode="auto">
          <a:xfrm rot="-5400000">
            <a:off x="209550" y="3889375"/>
            <a:ext cx="223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GB" sz="1800">
                <a:cs typeface="Arial" pitchFamily="34" charset="0"/>
              </a:rPr>
              <a:t>Increasing precision</a:t>
            </a:r>
          </a:p>
        </p:txBody>
      </p:sp>
      <p:sp>
        <p:nvSpPr>
          <p:cNvPr id="19" name="Rectangle 2"/>
          <p:cNvSpPr txBox="1">
            <a:spLocks noChangeArrowheads="1"/>
          </p:cNvSpPr>
          <p:nvPr/>
        </p:nvSpPr>
        <p:spPr>
          <a:xfrm>
            <a:off x="0" y="152400"/>
            <a:ext cx="9144000" cy="838200"/>
          </a:xfrm>
          <a:prstGeom prst="rect">
            <a:avLst/>
          </a:prstGeom>
        </p:spPr>
        <p:txBody>
          <a:bodyPr>
            <a:normAutofit/>
          </a:bodyPr>
          <a:lstStyle/>
          <a:p>
            <a:pPr algn="l" eaLnBrk="1" fontAlgn="auto" hangingPunct="1">
              <a:spcAft>
                <a:spcPts val="0"/>
              </a:spcAft>
              <a:defRPr/>
            </a:pPr>
            <a:r>
              <a:rPr lang="en-US" sz="3200" dirty="0">
                <a:latin typeface="+mj-lt"/>
                <a:ea typeface="+mj-ea"/>
                <a:cs typeface="+mj-cs"/>
              </a:rPr>
              <a:t>Camera </a:t>
            </a:r>
            <a:r>
              <a:rPr lang="en-US" sz="3200" dirty="0" smtClean="0">
                <a:latin typeface="+mj-lt"/>
                <a:ea typeface="+mj-ea"/>
                <a:cs typeface="+mj-cs"/>
              </a:rPr>
              <a:t>Resolution/Magnification</a:t>
            </a:r>
            <a:endParaRPr lang="en-US" sz="3200" dirty="0">
              <a:latin typeface="+mj-lt"/>
              <a:ea typeface="+mj-ea"/>
              <a:cs typeface="+mj-cs"/>
            </a:endParaRPr>
          </a:p>
        </p:txBody>
      </p:sp>
    </p:spTree>
    <p:extLst>
      <p:ext uri="{BB962C8B-B14F-4D97-AF65-F5344CB8AC3E}">
        <p14:creationId xmlns:p14="http://schemas.microsoft.com/office/powerpoint/2010/main" val="314611313"/>
      </p:ext>
    </p:extLst>
  </p:cSld>
  <p:clrMapOvr>
    <a:masterClrMapping/>
  </p:clrMapOvr>
  <p:transition advClick="0" advTm="2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250825" y="561687"/>
            <a:ext cx="8496300" cy="649288"/>
          </a:xfrm>
        </p:spPr>
        <p:txBody>
          <a:bodyPr/>
          <a:lstStyle/>
          <a:p>
            <a:r>
              <a:rPr lang="en-GB"/>
              <a:t>Equipment set-up</a:t>
            </a:r>
            <a:endParaRPr lang="en-US"/>
          </a:p>
        </p:txBody>
      </p:sp>
      <p:pic>
        <p:nvPicPr>
          <p:cNvPr id="146465" name="Picture 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6" y="1191347"/>
            <a:ext cx="8602230" cy="3921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7927" y="5112472"/>
            <a:ext cx="8465129" cy="1224951"/>
          </a:xfrm>
          <a:prstGeom prst="rect">
            <a:avLst/>
          </a:prstGeom>
        </p:spPr>
        <p:txBody>
          <a:bodyPr wrap="square">
            <a:spAutoFit/>
          </a:bodyPr>
          <a:lstStyle/>
          <a:p>
            <a:pPr marL="342900" lvl="0" indent="-342900" algn="just">
              <a:lnSpc>
                <a:spcPct val="115000"/>
              </a:lnSpc>
              <a:spcAft>
                <a:spcPts val="0"/>
              </a:spcAft>
              <a:buFont typeface="+mj-lt"/>
              <a:buAutoNum type="romanLcPeriod"/>
            </a:pPr>
            <a:r>
              <a:rPr lang="en-GB" dirty="0">
                <a:latin typeface="Times New Roman"/>
                <a:ea typeface="Times New Roman"/>
                <a:cs typeface="Times New Roman"/>
              </a:rPr>
              <a:t>Two high resolution CCD cameras mounted on an adjustable rail and a tripod</a:t>
            </a:r>
            <a:endParaRPr lang="en-GB" sz="1400" dirty="0">
              <a:latin typeface="Times New Roman"/>
              <a:ea typeface="Times New Roman"/>
              <a:cs typeface="Times New Roman"/>
            </a:endParaRPr>
          </a:p>
          <a:p>
            <a:pPr marL="342900" lvl="0" indent="-342900" algn="just">
              <a:lnSpc>
                <a:spcPct val="115000"/>
              </a:lnSpc>
              <a:spcAft>
                <a:spcPts val="0"/>
              </a:spcAft>
              <a:buFont typeface="+mj-lt"/>
              <a:buAutoNum type="romanLcPeriod"/>
            </a:pPr>
            <a:r>
              <a:rPr lang="en-GB" dirty="0">
                <a:latin typeface="Times New Roman"/>
                <a:ea typeface="Times New Roman"/>
                <a:cs typeface="Times New Roman"/>
              </a:rPr>
              <a:t>A computer-camera interface to allow the cameras to be triggered at a user-defined rate </a:t>
            </a:r>
            <a:endParaRPr lang="en-GB" sz="1400" dirty="0">
              <a:latin typeface="Times New Roman"/>
              <a:ea typeface="Times New Roman"/>
              <a:cs typeface="Times New Roman"/>
            </a:endParaRPr>
          </a:p>
          <a:p>
            <a:pPr marL="342900" lvl="0" indent="-342900" algn="just">
              <a:lnSpc>
                <a:spcPct val="115000"/>
              </a:lnSpc>
              <a:spcAft>
                <a:spcPts val="1000"/>
              </a:spcAft>
              <a:buFont typeface="+mj-lt"/>
              <a:buAutoNum type="romanLcPeriod"/>
            </a:pPr>
            <a:r>
              <a:rPr lang="en-GB" dirty="0">
                <a:latin typeface="Times New Roman"/>
                <a:ea typeface="Times New Roman"/>
                <a:cs typeface="Times New Roman"/>
              </a:rPr>
              <a:t>A computer for controlling the DIC measurement procedure and processing the images to calculate deformation</a:t>
            </a:r>
            <a:endParaRPr lang="en-GB" sz="1400" dirty="0">
              <a:effectLst/>
              <a:latin typeface="Times New Roman"/>
              <a:ea typeface="Times New Roman"/>
              <a:cs typeface="Times New Roman"/>
            </a:endParaRPr>
          </a:p>
        </p:txBody>
      </p:sp>
    </p:spTree>
    <p:extLst>
      <p:ext uri="{BB962C8B-B14F-4D97-AF65-F5344CB8AC3E}">
        <p14:creationId xmlns:p14="http://schemas.microsoft.com/office/powerpoint/2010/main" val="1271312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4"/>
          <p:cNvSpPr>
            <a:spLocks noGrp="1" noChangeArrowheads="1"/>
          </p:cNvSpPr>
          <p:nvPr>
            <p:ph type="body" sz="half" idx="4294967295"/>
          </p:nvPr>
        </p:nvSpPr>
        <p:spPr>
          <a:xfrm>
            <a:off x="539750" y="1371600"/>
            <a:ext cx="7993063" cy="5081588"/>
          </a:xfrm>
        </p:spPr>
        <p:txBody>
          <a:bodyPr/>
          <a:lstStyle/>
          <a:p>
            <a:pPr algn="just" eaLnBrk="1" hangingPunct="1"/>
            <a:r>
              <a:rPr lang="en-US" sz="2000" dirty="0"/>
              <a:t>Determination of Magnification factor</a:t>
            </a:r>
          </a:p>
          <a:p>
            <a:pPr lvl="1" algn="just" eaLnBrk="1" hangingPunct="1"/>
            <a:r>
              <a:rPr lang="en-US" sz="2000" dirty="0"/>
              <a:t>Relates to dimension on specimen to a corresponding dimension on the image plane of camera (pix/mm)</a:t>
            </a:r>
          </a:p>
          <a:p>
            <a:pPr algn="just" eaLnBrk="1" hangingPunct="1"/>
            <a:r>
              <a:rPr lang="en-US" sz="2000" dirty="0"/>
              <a:t>Lens Distortion</a:t>
            </a:r>
          </a:p>
          <a:p>
            <a:pPr lvl="1" algn="just" eaLnBrk="1" hangingPunct="1"/>
            <a:r>
              <a:rPr lang="en-US" sz="2000" dirty="0"/>
              <a:t>Lens with long focal lengths can be employed to minimize radial lens distortion</a:t>
            </a:r>
          </a:p>
          <a:p>
            <a:pPr algn="just" eaLnBrk="1" hangingPunct="1"/>
            <a:r>
              <a:rPr lang="en-US" sz="2000" dirty="0"/>
              <a:t>Viewing through optical surfaces</a:t>
            </a:r>
          </a:p>
          <a:p>
            <a:pPr lvl="1" algn="just" eaLnBrk="1" hangingPunct="1"/>
            <a:r>
              <a:rPr lang="en-US" sz="2000" dirty="0"/>
              <a:t>Can be corrected through appropriate calibration</a:t>
            </a:r>
          </a:p>
          <a:p>
            <a:pPr lvl="1" algn="just" eaLnBrk="1" hangingPunct="1"/>
            <a:endParaRPr lang="en-US" sz="2000" dirty="0"/>
          </a:p>
        </p:txBody>
      </p:sp>
      <p:sp>
        <p:nvSpPr>
          <p:cNvPr id="5" name="Rectangle 2"/>
          <p:cNvSpPr txBox="1">
            <a:spLocks noChangeArrowheads="1"/>
          </p:cNvSpPr>
          <p:nvPr/>
        </p:nvSpPr>
        <p:spPr>
          <a:xfrm>
            <a:off x="0" y="152400"/>
            <a:ext cx="9144000" cy="838200"/>
          </a:xfrm>
          <a:prstGeom prst="rect">
            <a:avLst/>
          </a:prstGeom>
        </p:spPr>
        <p:txBody>
          <a:bodyPr>
            <a:normAutofit/>
          </a:bodyPr>
          <a:lstStyle/>
          <a:p>
            <a:pPr algn="l" eaLnBrk="1" fontAlgn="auto" hangingPunct="1">
              <a:spcAft>
                <a:spcPts val="0"/>
              </a:spcAft>
              <a:defRPr/>
            </a:pPr>
            <a:r>
              <a:rPr lang="en-US" sz="3600" dirty="0">
                <a:latin typeface="+mj-lt"/>
                <a:ea typeface="+mj-ea"/>
                <a:cs typeface="+mj-cs"/>
              </a:rPr>
              <a:t>Scaling and Calibration</a:t>
            </a:r>
          </a:p>
        </p:txBody>
      </p:sp>
    </p:spTree>
    <p:extLst>
      <p:ext uri="{BB962C8B-B14F-4D97-AF65-F5344CB8AC3E}">
        <p14:creationId xmlns:p14="http://schemas.microsoft.com/office/powerpoint/2010/main" val="2500597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199159" y="312305"/>
            <a:ext cx="8496300" cy="649288"/>
          </a:xfrm>
        </p:spPr>
        <p:txBody>
          <a:bodyPr/>
          <a:lstStyle/>
          <a:p>
            <a:r>
              <a:rPr lang="en-GB" dirty="0" smtClean="0"/>
              <a:t>Summary</a:t>
            </a:r>
            <a:endParaRPr lang="en-GB" dirty="0"/>
          </a:p>
        </p:txBody>
      </p:sp>
      <p:graphicFrame>
        <p:nvGraphicFramePr>
          <p:cNvPr id="6" name="Inhaltsplatzhalter 10"/>
          <p:cNvGraphicFramePr>
            <a:graphicFrameLocks/>
          </p:cNvGraphicFramePr>
          <p:nvPr>
            <p:custDataLst>
              <p:tags r:id="rId1"/>
            </p:custDataLst>
            <p:extLst>
              <p:ext uri="{D42A27DB-BD31-4B8C-83A1-F6EECF244321}">
                <p14:modId xmlns:p14="http://schemas.microsoft.com/office/powerpoint/2010/main" val="3929881197"/>
              </p:ext>
            </p:extLst>
          </p:nvPr>
        </p:nvGraphicFramePr>
        <p:xfrm>
          <a:off x="3576783" y="1280890"/>
          <a:ext cx="5029200" cy="5263955"/>
        </p:xfrm>
        <a:graphic>
          <a:graphicData uri="http://schemas.openxmlformats.org/drawingml/2006/table">
            <a:tbl>
              <a:tblPr>
                <a:tableStyleId>{5940675A-B579-460E-94D1-54222C63F5DA}</a:tableStyleId>
              </a:tblPr>
              <a:tblGrid>
                <a:gridCol w="5029200"/>
              </a:tblGrid>
              <a:tr h="492773">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kern="1200" dirty="0" smtClean="0"/>
                        <a:t> Camera and lighting set-up</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kern="1200" dirty="0" smtClean="0">
                          <a:solidFill>
                            <a:schemeClr val="tx1"/>
                          </a:solidFill>
                          <a:latin typeface="+mn-lt"/>
                          <a:ea typeface="Times New Roman"/>
                          <a:cs typeface="Times New Roman"/>
                        </a:rPr>
                        <a:t> Good and bad practices</a:t>
                      </a:r>
                    </a:p>
                  </a:txBody>
                  <a:tcPr marL="68580" marR="68580" marT="0" marB="0" anchor="ctr">
                    <a:solidFill>
                      <a:schemeClr val="bg1"/>
                    </a:solidFill>
                  </a:tcPr>
                </a:tc>
              </a:tr>
              <a:tr h="795197">
                <a:tc>
                  <a:txBody>
                    <a:bodyPr/>
                    <a:lstStyle/>
                    <a:p>
                      <a:pPr>
                        <a:spcAft>
                          <a:spcPts val="0"/>
                        </a:spcAft>
                        <a:buFont typeface="Arial" pitchFamily="34" charset="0"/>
                        <a:buChar char="•"/>
                      </a:pPr>
                      <a:r>
                        <a:rPr lang="de-DE" sz="1600" kern="1200" dirty="0" smtClean="0"/>
                        <a:t> What makes a good pattern</a:t>
                      </a:r>
                    </a:p>
                    <a:p>
                      <a:pPr>
                        <a:spcAft>
                          <a:spcPts val="0"/>
                        </a:spcAft>
                        <a:buFont typeface="Arial" pitchFamily="34" charset="0"/>
                        <a:buChar char="•"/>
                      </a:pPr>
                      <a:r>
                        <a:rPr lang="de-DE" sz="1600" kern="1200" dirty="0" smtClean="0">
                          <a:latin typeface="+mn-lt"/>
                          <a:ea typeface="Times New Roman"/>
                          <a:cs typeface="Times New Roman"/>
                        </a:rPr>
                        <a:t> How to apply the speckle</a:t>
                      </a:r>
                      <a:endParaRPr lang="de-DE" sz="1600" dirty="0">
                        <a:latin typeface="+mn-lt"/>
                        <a:ea typeface="Times New Roman"/>
                        <a:cs typeface="Times New Roman"/>
                      </a:endParaRPr>
                    </a:p>
                  </a:txBody>
                  <a:tcPr marL="68580" marR="68580" marT="0" marB="0" anchor="ctr">
                    <a:solidFill>
                      <a:schemeClr val="bg1"/>
                    </a:solidFill>
                  </a:tcPr>
                </a:tc>
              </a:tr>
              <a:tr h="795197">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600" kern="1200" dirty="0" smtClean="0"/>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kern="1200" dirty="0" err="1" smtClean="0"/>
                        <a:t>Appropriate</a:t>
                      </a:r>
                      <a:r>
                        <a:rPr lang="de-DE" sz="1600" kern="1200" dirty="0" smtClean="0"/>
                        <a:t> mode to use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de-DE" sz="1600" kern="1200" dirty="0">
                        <a:solidFill>
                          <a:schemeClr val="tx1"/>
                        </a:solidFill>
                        <a:latin typeface="+mn-lt"/>
                        <a:ea typeface="Times New Roman"/>
                        <a:cs typeface="Times New Roman"/>
                      </a:endParaRPr>
                    </a:p>
                  </a:txBody>
                  <a:tcPr marL="68580" marR="68580" marT="0" marB="0" anchor="ctr">
                    <a:solidFill>
                      <a:schemeClr val="bg1"/>
                    </a:solidFill>
                  </a:tcPr>
                </a:tc>
              </a:tr>
              <a:tr h="795197">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kern="1200" dirty="0" smtClean="0"/>
                        <a:t> Importance of resolution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kern="1200" dirty="0" smtClean="0"/>
                        <a:t> Timing</a:t>
                      </a:r>
                      <a:r>
                        <a:rPr lang="de-DE" sz="1600" kern="1200" baseline="0" dirty="0" smtClean="0"/>
                        <a:t>, image sequences, frame rate, synchronisation</a:t>
                      </a:r>
                      <a:endParaRPr lang="de-DE" sz="1600" kern="1200" dirty="0" smtClean="0"/>
                    </a:p>
                  </a:txBody>
                  <a:tcPr marL="68580" marR="68580" marT="0" marB="0" anchor="ctr">
                    <a:solidFill>
                      <a:schemeClr val="bg1"/>
                    </a:solidFill>
                  </a:tcPr>
                </a:tc>
              </a:tr>
              <a:tr h="795197">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kern="1200" dirty="0" smtClean="0"/>
                        <a:t> The construction of DIC algorithms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kern="1200" dirty="0" smtClean="0"/>
                        <a:t> Interpolation, shape function, matching and correlation</a:t>
                      </a:r>
                      <a:endParaRPr lang="de-DE" sz="1600" kern="1200" dirty="0" smtClean="0">
                        <a:solidFill>
                          <a:schemeClr val="tx1"/>
                        </a:solidFill>
                        <a:latin typeface="+mn-lt"/>
                        <a:ea typeface="Times New Roman"/>
                        <a:cs typeface="Times New Roman"/>
                      </a:endParaRPr>
                    </a:p>
                  </a:txBody>
                  <a:tcPr marL="68580" marR="68580" marT="0" marB="0" anchor="ctr">
                    <a:solidFill>
                      <a:schemeClr val="bg1"/>
                    </a:solidFill>
                  </a:tcPr>
                </a:tc>
              </a:tr>
              <a:tr h="795197">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kern="1200" dirty="0" smtClean="0"/>
                        <a:t> Filtering and post-processing displacement data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kern="1200" dirty="0" smtClean="0"/>
                        <a:t> Strain calculation from displacements</a:t>
                      </a:r>
                    </a:p>
                  </a:txBody>
                  <a:tcPr marL="68580" marR="68580" marT="0" marB="0" anchor="ctr">
                    <a:solidFill>
                      <a:schemeClr val="bg1"/>
                    </a:solidFill>
                  </a:tcPr>
                </a:tc>
              </a:tr>
              <a:tr h="795197">
                <a:tc>
                  <a:txBody>
                    <a:bodyPr/>
                    <a:lstStyle/>
                    <a:p>
                      <a:pPr>
                        <a:spcAft>
                          <a:spcPts val="0"/>
                        </a:spcAft>
                        <a:buFont typeface="Arial" pitchFamily="34" charset="0"/>
                        <a:buChar char="•"/>
                      </a:pPr>
                      <a:r>
                        <a:rPr lang="de-DE" sz="1600" dirty="0" smtClean="0"/>
                        <a:t> Displaying</a:t>
                      </a:r>
                      <a:r>
                        <a:rPr lang="de-DE" sz="1600" baseline="0" dirty="0" smtClean="0"/>
                        <a:t> data</a:t>
                      </a:r>
                    </a:p>
                    <a:p>
                      <a:pPr>
                        <a:spcAft>
                          <a:spcPts val="0"/>
                        </a:spcAft>
                        <a:buFont typeface="Arial" pitchFamily="34" charset="0"/>
                        <a:buChar char="•"/>
                      </a:pPr>
                      <a:r>
                        <a:rPr lang="de-DE" sz="1600" baseline="0" dirty="0" smtClean="0">
                          <a:latin typeface="+mn-lt"/>
                          <a:ea typeface="Times New Roman"/>
                          <a:cs typeface="Times New Roman"/>
                        </a:rPr>
                        <a:t> Exporting data and extracting values</a:t>
                      </a:r>
                      <a:endParaRPr lang="de-DE" sz="1600" dirty="0">
                        <a:latin typeface="+mn-lt"/>
                        <a:ea typeface="Times New Roman"/>
                        <a:cs typeface="Times New Roman"/>
                      </a:endParaRPr>
                    </a:p>
                  </a:txBody>
                  <a:tcPr marL="68580" marR="68580" marT="0" marB="0" anchor="ctr">
                    <a:solidFill>
                      <a:schemeClr val="bg1"/>
                    </a:solidFill>
                  </a:tcPr>
                </a:tc>
              </a:tr>
            </a:tbl>
          </a:graphicData>
        </a:graphic>
      </p:graphicFrame>
      <p:sp>
        <p:nvSpPr>
          <p:cNvPr id="10" name="Down Arrow Callout 9"/>
          <p:cNvSpPr/>
          <p:nvPr/>
        </p:nvSpPr>
        <p:spPr>
          <a:xfrm>
            <a:off x="1371600" y="1196752"/>
            <a:ext cx="1828800" cy="708248"/>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Hardware Set-up</a:t>
            </a:r>
          </a:p>
        </p:txBody>
      </p:sp>
      <p:sp>
        <p:nvSpPr>
          <p:cNvPr id="12" name="Down Arrow Callout 11"/>
          <p:cNvSpPr/>
          <p:nvPr/>
        </p:nvSpPr>
        <p:spPr>
          <a:xfrm>
            <a:off x="1371600" y="1905000"/>
            <a:ext cx="1828800" cy="838200"/>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Sample Preparation</a:t>
            </a:r>
          </a:p>
        </p:txBody>
      </p:sp>
      <p:sp>
        <p:nvSpPr>
          <p:cNvPr id="13" name="Down Arrow Callout 12"/>
          <p:cNvSpPr/>
          <p:nvPr/>
        </p:nvSpPr>
        <p:spPr>
          <a:xfrm>
            <a:off x="1371600" y="2743200"/>
            <a:ext cx="1828800" cy="838200"/>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Calibration</a:t>
            </a:r>
          </a:p>
        </p:txBody>
      </p:sp>
      <p:sp>
        <p:nvSpPr>
          <p:cNvPr id="14" name="Down Arrow Callout 13"/>
          <p:cNvSpPr/>
          <p:nvPr/>
        </p:nvSpPr>
        <p:spPr>
          <a:xfrm>
            <a:off x="1371600" y="3581400"/>
            <a:ext cx="1828800" cy="838200"/>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Imaging</a:t>
            </a:r>
          </a:p>
        </p:txBody>
      </p:sp>
      <p:sp>
        <p:nvSpPr>
          <p:cNvPr id="15" name="Down Arrow Callout 14"/>
          <p:cNvSpPr/>
          <p:nvPr/>
        </p:nvSpPr>
        <p:spPr>
          <a:xfrm>
            <a:off x="1371600" y="4419600"/>
            <a:ext cx="1828800" cy="838200"/>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Calculate Displacements</a:t>
            </a:r>
          </a:p>
        </p:txBody>
      </p:sp>
      <p:sp>
        <p:nvSpPr>
          <p:cNvPr id="16" name="Down Arrow Callout 15"/>
          <p:cNvSpPr/>
          <p:nvPr/>
        </p:nvSpPr>
        <p:spPr>
          <a:xfrm>
            <a:off x="1371600" y="5257800"/>
            <a:ext cx="1828800" cy="838200"/>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Extract Strain Data</a:t>
            </a:r>
          </a:p>
        </p:txBody>
      </p:sp>
      <p:sp>
        <p:nvSpPr>
          <p:cNvPr id="17" name="Rectangle 16"/>
          <p:cNvSpPr/>
          <p:nvPr/>
        </p:nvSpPr>
        <p:spPr>
          <a:xfrm>
            <a:off x="1371600" y="6096000"/>
            <a:ext cx="1828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Result</a:t>
            </a:r>
          </a:p>
        </p:txBody>
      </p:sp>
    </p:spTree>
    <p:extLst>
      <p:ext uri="{BB962C8B-B14F-4D97-AF65-F5344CB8AC3E}">
        <p14:creationId xmlns:p14="http://schemas.microsoft.com/office/powerpoint/2010/main" val="855759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103445" y="547152"/>
            <a:ext cx="2250296" cy="5296523"/>
            <a:chOff x="2362279" y="526750"/>
            <a:chExt cx="2250296" cy="5296523"/>
          </a:xfrm>
        </p:grpSpPr>
        <p:grpSp>
          <p:nvGrpSpPr>
            <p:cNvPr id="71" name="Group 70"/>
            <p:cNvGrpSpPr/>
            <p:nvPr/>
          </p:nvGrpSpPr>
          <p:grpSpPr>
            <a:xfrm>
              <a:off x="2362279" y="526750"/>
              <a:ext cx="2250296" cy="5296523"/>
              <a:chOff x="2362279" y="526750"/>
              <a:chExt cx="2250296" cy="5296523"/>
            </a:xfrm>
          </p:grpSpPr>
          <p:grpSp>
            <p:nvGrpSpPr>
              <p:cNvPr id="73" name="Group 72"/>
              <p:cNvGrpSpPr/>
              <p:nvPr/>
            </p:nvGrpSpPr>
            <p:grpSpPr>
              <a:xfrm>
                <a:off x="3281417" y="2210069"/>
                <a:ext cx="383557" cy="2030296"/>
                <a:chOff x="4290220" y="1993899"/>
                <a:chExt cx="408029" cy="2159833"/>
              </a:xfrm>
            </p:grpSpPr>
            <p:sp>
              <p:nvSpPr>
                <p:cNvPr id="101" name="Rectangle 100"/>
                <p:cNvSpPr/>
                <p:nvPr/>
              </p:nvSpPr>
              <p:spPr>
                <a:xfrm>
                  <a:off x="4292600" y="1993900"/>
                  <a:ext cx="396875" cy="2152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prstClr val="white"/>
                    </a:solidFill>
                  </a:endParaRPr>
                </a:p>
              </p:txBody>
            </p:sp>
            <p:cxnSp>
              <p:nvCxnSpPr>
                <p:cNvPr id="102" name="Straight Connector 101"/>
                <p:cNvCxnSpPr/>
                <p:nvPr/>
              </p:nvCxnSpPr>
              <p:spPr>
                <a:xfrm flipH="1">
                  <a:off x="4297362" y="1994145"/>
                  <a:ext cx="90000" cy="9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101" idx="0"/>
                </p:cNvCxnSpPr>
                <p:nvPr/>
              </p:nvCxnSpPr>
              <p:spPr>
                <a:xfrm flipH="1">
                  <a:off x="4297362" y="1993899"/>
                  <a:ext cx="180000" cy="1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01" idx="0"/>
                </p:cNvCxnSpPr>
                <p:nvPr/>
              </p:nvCxnSpPr>
              <p:spPr>
                <a:xfrm flipH="1">
                  <a:off x="4297362" y="1993900"/>
                  <a:ext cx="270000" cy="2702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97362" y="1994145"/>
                  <a:ext cx="360000" cy="359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4299742" y="2052637"/>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297362" y="2156144"/>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99742" y="2250637"/>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4292600" y="2354144"/>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90220" y="2457651"/>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4292600" y="2552144"/>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4292600" y="2655651"/>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90220" y="2759158"/>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4292600" y="2853651"/>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94980" y="2946364"/>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4292600" y="3049871"/>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94980" y="3144364"/>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4294980" y="3249651"/>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92600" y="3353158"/>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4294980" y="3454794"/>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4297362" y="3547708"/>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4294982" y="3651215"/>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97362" y="3745708"/>
                  <a:ext cx="39600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4600735" y="4052458"/>
                  <a:ext cx="90000" cy="9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508112" y="3965262"/>
                  <a:ext cx="180000" cy="1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392249" y="3847732"/>
                  <a:ext cx="306000" cy="3060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a:off x="3045673" y="2209078"/>
                <a:ext cx="232797" cy="202354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prstClr val="white"/>
                  </a:solidFill>
                </a:endParaRPr>
              </a:p>
            </p:txBody>
          </p:sp>
          <p:sp>
            <p:nvSpPr>
              <p:cNvPr id="75" name="Rectangle 74"/>
              <p:cNvSpPr/>
              <p:nvPr/>
            </p:nvSpPr>
            <p:spPr>
              <a:xfrm>
                <a:off x="3651543" y="2209078"/>
                <a:ext cx="232797" cy="202354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prstClr val="white"/>
                  </a:solidFill>
                </a:endParaRPr>
              </a:p>
            </p:txBody>
          </p:sp>
          <p:sp>
            <p:nvSpPr>
              <p:cNvPr id="76" name="Rectangle 75"/>
              <p:cNvSpPr/>
              <p:nvPr/>
            </p:nvSpPr>
            <p:spPr>
              <a:xfrm>
                <a:off x="3350100" y="3267111"/>
                <a:ext cx="232797" cy="205101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prstClr val="white"/>
                  </a:solidFill>
                </a:endParaRPr>
              </a:p>
            </p:txBody>
          </p:sp>
          <p:sp>
            <p:nvSpPr>
              <p:cNvPr id="77" name="Rectangle 76"/>
              <p:cNvSpPr/>
              <p:nvPr/>
            </p:nvSpPr>
            <p:spPr>
              <a:xfrm>
                <a:off x="3350100" y="1057275"/>
                <a:ext cx="232797" cy="21135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prstClr val="white"/>
                  </a:solidFill>
                </a:endParaRPr>
              </a:p>
            </p:txBody>
          </p:sp>
          <p:cxnSp>
            <p:nvCxnSpPr>
              <p:cNvPr id="78" name="Straight Arrow Connector 77"/>
              <p:cNvCxnSpPr/>
              <p:nvPr/>
            </p:nvCxnSpPr>
            <p:spPr>
              <a:xfrm>
                <a:off x="2951659" y="2205519"/>
                <a:ext cx="0" cy="20235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4011782" y="2196148"/>
                <a:ext cx="0" cy="9816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 Box 2"/>
              <p:cNvSpPr txBox="1">
                <a:spLocks noChangeArrowheads="1"/>
              </p:cNvSpPr>
              <p:nvPr/>
            </p:nvSpPr>
            <p:spPr bwMode="auto">
              <a:xfrm>
                <a:off x="3576963" y="4798331"/>
                <a:ext cx="629710" cy="294557"/>
              </a:xfrm>
              <a:prstGeom prst="rect">
                <a:avLst/>
              </a:prstGeom>
              <a:noFill/>
              <a:ln w="9525">
                <a:noFill/>
                <a:miter lim="800000"/>
                <a:headEnd/>
                <a:tailEnd/>
              </a:ln>
            </p:spPr>
            <p:txBody>
              <a:bodyPr rot="0" vert="horz" wrap="square" lIns="18000" tIns="18000" rIns="18000" bIns="18000" anchor="t" anchorCtr="0">
                <a:spAutoFit/>
              </a:bodyPr>
              <a:lstStyle/>
              <a:p>
                <a:pPr>
                  <a:spcBef>
                    <a:spcPts val="0"/>
                  </a:spcBef>
                  <a:spcAft>
                    <a:spcPts val="0"/>
                  </a:spcAft>
                </a:pPr>
                <a:r>
                  <a:rPr lang="en-GB" sz="900" dirty="0">
                    <a:solidFill>
                      <a:prstClr val="black"/>
                    </a:solidFill>
                    <a:latin typeface="Calibri"/>
                    <a:ea typeface="Times New Roman"/>
                    <a:cs typeface="Arial"/>
                  </a:rPr>
                  <a:t>Inner adherend</a:t>
                </a:r>
                <a:endParaRPr lang="en-GB" sz="1200" dirty="0">
                  <a:solidFill>
                    <a:prstClr val="black"/>
                  </a:solidFill>
                  <a:latin typeface="Times New Roman"/>
                  <a:ea typeface="SimSun"/>
                </a:endParaRPr>
              </a:p>
            </p:txBody>
          </p:sp>
          <p:sp>
            <p:nvSpPr>
              <p:cNvPr id="84" name="Text Box 2"/>
              <p:cNvSpPr txBox="1">
                <a:spLocks noChangeArrowheads="1"/>
              </p:cNvSpPr>
              <p:nvPr/>
            </p:nvSpPr>
            <p:spPr bwMode="auto">
              <a:xfrm>
                <a:off x="4036553" y="4008584"/>
                <a:ext cx="576021" cy="424750"/>
              </a:xfrm>
              <a:prstGeom prst="rect">
                <a:avLst/>
              </a:prstGeom>
              <a:noFill/>
              <a:ln w="9525">
                <a:noFill/>
                <a:miter lim="800000"/>
                <a:headEnd/>
                <a:tailEnd/>
              </a:ln>
            </p:spPr>
            <p:txBody>
              <a:bodyPr rot="0" vert="horz" wrap="square" lIns="18000" tIns="18000" rIns="18000" bIns="18000" anchor="t" anchorCtr="0">
                <a:spAutoFit/>
              </a:bodyPr>
              <a:lstStyle/>
              <a:p>
                <a:pPr>
                  <a:spcBef>
                    <a:spcPts val="0"/>
                  </a:spcBef>
                  <a:spcAft>
                    <a:spcPts val="0"/>
                  </a:spcAft>
                </a:pPr>
                <a:r>
                  <a:rPr lang="en-GB" sz="900" dirty="0">
                    <a:solidFill>
                      <a:prstClr val="black"/>
                    </a:solidFill>
                    <a:latin typeface="Calibri"/>
                    <a:ea typeface="Times New Roman"/>
                    <a:cs typeface="Arial"/>
                  </a:rPr>
                  <a:t>Outer adherend (strap)</a:t>
                </a:r>
                <a:endParaRPr lang="en-GB" sz="1200" dirty="0">
                  <a:solidFill>
                    <a:prstClr val="black"/>
                  </a:solidFill>
                  <a:latin typeface="Times New Roman"/>
                  <a:ea typeface="SimSun"/>
                </a:endParaRPr>
              </a:p>
            </p:txBody>
          </p:sp>
          <p:sp>
            <p:nvSpPr>
              <p:cNvPr id="85" name="Text Box 2"/>
              <p:cNvSpPr txBox="1">
                <a:spLocks noChangeArrowheads="1"/>
              </p:cNvSpPr>
              <p:nvPr/>
            </p:nvSpPr>
            <p:spPr bwMode="auto">
              <a:xfrm>
                <a:off x="3674799" y="4424381"/>
                <a:ext cx="543122" cy="164364"/>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dirty="0">
                    <a:solidFill>
                      <a:prstClr val="black"/>
                    </a:solidFill>
                    <a:latin typeface="Calibri"/>
                    <a:ea typeface="Times New Roman"/>
                    <a:cs typeface="Arial"/>
                  </a:rPr>
                  <a:t>Adhesive</a:t>
                </a:r>
                <a:endParaRPr lang="en-GB" sz="1200" dirty="0">
                  <a:solidFill>
                    <a:prstClr val="black"/>
                  </a:solidFill>
                  <a:latin typeface="Times New Roman"/>
                  <a:ea typeface="SimSun"/>
                </a:endParaRPr>
              </a:p>
            </p:txBody>
          </p:sp>
          <p:sp>
            <p:nvSpPr>
              <p:cNvPr id="86" name="Text Box 2"/>
              <p:cNvSpPr txBox="1">
                <a:spLocks noChangeArrowheads="1"/>
              </p:cNvSpPr>
              <p:nvPr/>
            </p:nvSpPr>
            <p:spPr bwMode="auto">
              <a:xfrm>
                <a:off x="3946361" y="1658233"/>
                <a:ext cx="666214" cy="313350"/>
              </a:xfrm>
              <a:prstGeom prst="rect">
                <a:avLst/>
              </a:prstGeom>
              <a:noFill/>
              <a:ln w="9525">
                <a:noFill/>
                <a:miter lim="800000"/>
                <a:headEnd/>
                <a:tailEnd/>
              </a:ln>
            </p:spPr>
            <p:txBody>
              <a:bodyPr rot="0" vert="horz" wrap="square" lIns="18000" tIns="18000" rIns="18000" bIns="18000" anchor="t" anchorCtr="0">
                <a:spAutoFit/>
              </a:bodyPr>
              <a:lstStyle/>
              <a:p>
                <a:pPr>
                  <a:spcBef>
                    <a:spcPts val="0"/>
                  </a:spcBef>
                  <a:spcAft>
                    <a:spcPts val="0"/>
                  </a:spcAft>
                </a:pPr>
                <a:r>
                  <a:rPr lang="en-GB" sz="900" dirty="0">
                    <a:solidFill>
                      <a:prstClr val="black"/>
                    </a:solidFill>
                    <a:latin typeface="Calibri"/>
                    <a:ea typeface="Times New Roman"/>
                    <a:cs typeface="Arial"/>
                  </a:rPr>
                  <a:t>Root of discontinuity</a:t>
                </a:r>
                <a:endParaRPr lang="en-GB" sz="1200" dirty="0">
                  <a:solidFill>
                    <a:prstClr val="black"/>
                  </a:solidFill>
                  <a:latin typeface="Times New Roman"/>
                  <a:ea typeface="SimSun"/>
                </a:endParaRPr>
              </a:p>
            </p:txBody>
          </p:sp>
          <p:sp>
            <p:nvSpPr>
              <p:cNvPr id="87" name="Text Box 2"/>
              <p:cNvSpPr txBox="1">
                <a:spLocks noChangeArrowheads="1"/>
              </p:cNvSpPr>
              <p:nvPr/>
            </p:nvSpPr>
            <p:spPr bwMode="auto">
              <a:xfrm>
                <a:off x="2438400" y="1625133"/>
                <a:ext cx="653901" cy="451850"/>
              </a:xfrm>
              <a:prstGeom prst="rect">
                <a:avLst/>
              </a:prstGeom>
              <a:noFill/>
              <a:ln w="9525">
                <a:noFill/>
                <a:miter lim="800000"/>
                <a:headEnd/>
                <a:tailEnd/>
              </a:ln>
            </p:spPr>
            <p:txBody>
              <a:bodyPr rot="0" vert="horz" wrap="square" lIns="18000" tIns="18000" rIns="18000" bIns="18000" anchor="t" anchorCtr="0">
                <a:spAutoFit/>
              </a:bodyPr>
              <a:lstStyle/>
              <a:p>
                <a:pPr>
                  <a:spcBef>
                    <a:spcPts val="0"/>
                  </a:spcBef>
                  <a:spcAft>
                    <a:spcPts val="0"/>
                  </a:spcAft>
                </a:pPr>
                <a:r>
                  <a:rPr lang="en-GB" sz="900" dirty="0">
                    <a:solidFill>
                      <a:prstClr val="black"/>
                    </a:solidFill>
                    <a:latin typeface="Calibri"/>
                    <a:ea typeface="Times New Roman"/>
                    <a:cs typeface="Arial"/>
                  </a:rPr>
                  <a:t>Areas of macro scale analysis</a:t>
                </a:r>
                <a:endParaRPr lang="en-GB" sz="1200" dirty="0">
                  <a:solidFill>
                    <a:prstClr val="black"/>
                  </a:solidFill>
                  <a:latin typeface="Times New Roman"/>
                  <a:ea typeface="SimSun"/>
                </a:endParaRPr>
              </a:p>
            </p:txBody>
          </p:sp>
          <p:cxnSp>
            <p:nvCxnSpPr>
              <p:cNvPr id="88" name="Straight Arrow Connector 87"/>
              <p:cNvCxnSpPr/>
              <p:nvPr/>
            </p:nvCxnSpPr>
            <p:spPr>
              <a:xfrm flipH="1" flipV="1">
                <a:off x="3812710" y="3810141"/>
                <a:ext cx="358149" cy="2929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3620190" y="4247017"/>
                <a:ext cx="257800" cy="215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3492163" y="4690312"/>
                <a:ext cx="257800" cy="215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 Box 2"/>
              <p:cNvSpPr txBox="1">
                <a:spLocks noChangeArrowheads="1"/>
              </p:cNvSpPr>
              <p:nvPr/>
            </p:nvSpPr>
            <p:spPr bwMode="auto">
              <a:xfrm>
                <a:off x="2362279" y="2498729"/>
                <a:ext cx="576021" cy="164364"/>
              </a:xfrm>
              <a:prstGeom prst="rect">
                <a:avLst/>
              </a:prstGeom>
              <a:noFill/>
              <a:ln w="9525">
                <a:noFill/>
                <a:miter lim="800000"/>
                <a:headEnd/>
                <a:tailEnd/>
              </a:ln>
            </p:spPr>
            <p:txBody>
              <a:bodyPr rot="0" vert="horz" wrap="square" lIns="18000" tIns="18000" rIns="18000" bIns="18000" anchor="t" anchorCtr="0">
                <a:spAutoFit/>
              </a:bodyPr>
              <a:lstStyle/>
              <a:p>
                <a:pPr>
                  <a:spcBef>
                    <a:spcPts val="0"/>
                  </a:spcBef>
                  <a:spcAft>
                    <a:spcPts val="0"/>
                  </a:spcAft>
                </a:pPr>
                <a:r>
                  <a:rPr lang="en-GB" sz="900" dirty="0">
                    <a:solidFill>
                      <a:prstClr val="black"/>
                    </a:solidFill>
                    <a:latin typeface="Calibri"/>
                    <a:ea typeface="Times New Roman"/>
                    <a:cs typeface="Arial"/>
                  </a:rPr>
                  <a:t>Strap length</a:t>
                </a:r>
                <a:endParaRPr lang="en-GB" sz="1200" dirty="0">
                  <a:solidFill>
                    <a:prstClr val="black"/>
                  </a:solidFill>
                  <a:latin typeface="Times New Roman"/>
                  <a:ea typeface="SimSun"/>
                </a:endParaRPr>
              </a:p>
            </p:txBody>
          </p:sp>
          <p:sp>
            <p:nvSpPr>
              <p:cNvPr id="92" name="Text Box 2"/>
              <p:cNvSpPr txBox="1">
                <a:spLocks noChangeArrowheads="1"/>
              </p:cNvSpPr>
              <p:nvPr/>
            </p:nvSpPr>
            <p:spPr bwMode="auto">
              <a:xfrm>
                <a:off x="3933341" y="2498729"/>
                <a:ext cx="576021" cy="294557"/>
              </a:xfrm>
              <a:prstGeom prst="rect">
                <a:avLst/>
              </a:prstGeom>
              <a:noFill/>
              <a:ln w="9525">
                <a:noFill/>
                <a:miter lim="800000"/>
                <a:headEnd/>
                <a:tailEnd/>
              </a:ln>
            </p:spPr>
            <p:txBody>
              <a:bodyPr rot="0" vert="horz" wrap="square" lIns="18000" tIns="18000" rIns="18000" bIns="18000" anchor="t" anchorCtr="0">
                <a:spAutoFit/>
              </a:bodyPr>
              <a:lstStyle/>
              <a:p>
                <a:pPr>
                  <a:spcBef>
                    <a:spcPts val="0"/>
                  </a:spcBef>
                  <a:spcAft>
                    <a:spcPts val="0"/>
                  </a:spcAft>
                </a:pPr>
                <a:r>
                  <a:rPr lang="en-GB" sz="900" dirty="0">
                    <a:solidFill>
                      <a:prstClr val="black"/>
                    </a:solidFill>
                    <a:latin typeface="Calibri"/>
                    <a:ea typeface="Times New Roman"/>
                    <a:cs typeface="Arial"/>
                  </a:rPr>
                  <a:t>Overlap length</a:t>
                </a:r>
                <a:endParaRPr lang="en-GB" sz="1200" dirty="0">
                  <a:solidFill>
                    <a:prstClr val="black"/>
                  </a:solidFill>
                  <a:latin typeface="Times New Roman"/>
                  <a:ea typeface="SimSun"/>
                </a:endParaRPr>
              </a:p>
            </p:txBody>
          </p:sp>
          <p:sp>
            <p:nvSpPr>
              <p:cNvPr id="93" name="Rectangle 92"/>
              <p:cNvSpPr/>
              <p:nvPr/>
            </p:nvSpPr>
            <p:spPr>
              <a:xfrm>
                <a:off x="3473672" y="2072065"/>
                <a:ext cx="305736" cy="2914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prstClr val="white"/>
                  </a:solidFill>
                </a:endParaRPr>
              </a:p>
            </p:txBody>
          </p:sp>
          <p:cxnSp>
            <p:nvCxnSpPr>
              <p:cNvPr id="94" name="Straight Arrow Connector 93"/>
              <p:cNvCxnSpPr>
                <a:stCxn id="87" idx="3"/>
              </p:cNvCxnSpPr>
              <p:nvPr/>
            </p:nvCxnSpPr>
            <p:spPr>
              <a:xfrm>
                <a:off x="3092301" y="1851058"/>
                <a:ext cx="393940" cy="2210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86" idx="1"/>
              </p:cNvCxnSpPr>
              <p:nvPr/>
            </p:nvCxnSpPr>
            <p:spPr>
              <a:xfrm flipH="1">
                <a:off x="3615611" y="1814908"/>
                <a:ext cx="330750" cy="3812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3465825" y="729339"/>
                <a:ext cx="4067" cy="326688"/>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3463474" y="5318125"/>
                <a:ext cx="4067" cy="326688"/>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9" name="Text Box 2"/>
              <p:cNvSpPr txBox="1">
                <a:spLocks noChangeArrowheads="1"/>
              </p:cNvSpPr>
              <p:nvPr/>
            </p:nvSpPr>
            <p:spPr bwMode="auto">
              <a:xfrm>
                <a:off x="3158548" y="526750"/>
                <a:ext cx="626936" cy="174851"/>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dirty="0">
                    <a:solidFill>
                      <a:prstClr val="black"/>
                    </a:solidFill>
                    <a:latin typeface="Calibri"/>
                    <a:ea typeface="Times New Roman"/>
                    <a:cs typeface="Arial"/>
                  </a:rPr>
                  <a:t>Applied load</a:t>
                </a:r>
                <a:endParaRPr lang="en-GB" sz="1200" dirty="0">
                  <a:solidFill>
                    <a:prstClr val="black"/>
                  </a:solidFill>
                  <a:latin typeface="Times New Roman"/>
                  <a:ea typeface="SimSun"/>
                </a:endParaRPr>
              </a:p>
            </p:txBody>
          </p:sp>
          <p:sp>
            <p:nvSpPr>
              <p:cNvPr id="100" name="Text Box 2"/>
              <p:cNvSpPr txBox="1">
                <a:spLocks noChangeArrowheads="1"/>
              </p:cNvSpPr>
              <p:nvPr/>
            </p:nvSpPr>
            <p:spPr bwMode="auto">
              <a:xfrm>
                <a:off x="3158204" y="5648422"/>
                <a:ext cx="626936" cy="174851"/>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dirty="0">
                    <a:solidFill>
                      <a:prstClr val="black"/>
                    </a:solidFill>
                    <a:latin typeface="Calibri"/>
                    <a:ea typeface="Times New Roman"/>
                    <a:cs typeface="Arial"/>
                  </a:rPr>
                  <a:t>Applied load</a:t>
                </a:r>
                <a:endParaRPr lang="en-GB" sz="1200" dirty="0">
                  <a:solidFill>
                    <a:prstClr val="black"/>
                  </a:solidFill>
                  <a:latin typeface="Times New Roman"/>
                  <a:ea typeface="SimSun"/>
                </a:endParaRPr>
              </a:p>
            </p:txBody>
          </p:sp>
        </p:grpSp>
        <p:grpSp>
          <p:nvGrpSpPr>
            <p:cNvPr id="64" name="Group 63"/>
            <p:cNvGrpSpPr/>
            <p:nvPr/>
          </p:nvGrpSpPr>
          <p:grpSpPr>
            <a:xfrm>
              <a:off x="2496150" y="4702046"/>
              <a:ext cx="884299" cy="844028"/>
              <a:chOff x="2311963" y="3974853"/>
              <a:chExt cx="884299" cy="844028"/>
            </a:xfrm>
          </p:grpSpPr>
          <p:cxnSp>
            <p:nvCxnSpPr>
              <p:cNvPr id="65" name="Straight Arrow Connector 64"/>
              <p:cNvCxnSpPr/>
              <p:nvPr/>
            </p:nvCxnSpPr>
            <p:spPr>
              <a:xfrm flipV="1">
                <a:off x="2408989" y="4120105"/>
                <a:ext cx="0" cy="628650"/>
              </a:xfrm>
              <a:prstGeom prst="straightConnector1">
                <a:avLst/>
              </a:prstGeom>
              <a:ln>
                <a:solidFill>
                  <a:srgbClr val="070DFF"/>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408989" y="4748755"/>
                <a:ext cx="608966" cy="0"/>
              </a:xfrm>
              <a:prstGeom prst="straightConnector1">
                <a:avLst/>
              </a:prstGeom>
              <a:ln>
                <a:solidFill>
                  <a:srgbClr val="070DFF"/>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2408989" y="4596601"/>
                <a:ext cx="241300" cy="152154"/>
              </a:xfrm>
              <a:prstGeom prst="straightConnector1">
                <a:avLst/>
              </a:prstGeom>
              <a:ln>
                <a:solidFill>
                  <a:srgbClr val="070DFF"/>
                </a:solidFill>
                <a:tailEnd type="arrow"/>
              </a:ln>
            </p:spPr>
            <p:style>
              <a:lnRef idx="1">
                <a:schemeClr val="accent1"/>
              </a:lnRef>
              <a:fillRef idx="0">
                <a:schemeClr val="accent1"/>
              </a:fillRef>
              <a:effectRef idx="0">
                <a:schemeClr val="accent1"/>
              </a:effectRef>
              <a:fontRef idx="minor">
                <a:schemeClr val="tx1"/>
              </a:fontRef>
            </p:style>
          </p:cxnSp>
          <p:sp>
            <p:nvSpPr>
              <p:cNvPr id="68" name="Text Box 2"/>
              <p:cNvSpPr txBox="1">
                <a:spLocks noChangeArrowheads="1"/>
              </p:cNvSpPr>
              <p:nvPr/>
            </p:nvSpPr>
            <p:spPr bwMode="auto">
              <a:xfrm>
                <a:off x="2311963" y="3974853"/>
                <a:ext cx="178307" cy="145252"/>
              </a:xfrm>
              <a:prstGeom prst="rect">
                <a:avLst/>
              </a:prstGeom>
              <a:noFill/>
              <a:ln w="9525">
                <a:noFill/>
                <a:miter lim="800000"/>
                <a:headEnd/>
                <a:tailEnd/>
              </a:ln>
            </p:spPr>
            <p:txBody>
              <a:bodyPr rot="0" vert="horz" wrap="square" lIns="0" tIns="0" rIns="0" bIns="0" anchor="t" anchorCtr="0">
                <a:noAutofit/>
              </a:bodyPr>
              <a:lstStyle/>
              <a:p>
                <a:pPr>
                  <a:spcBef>
                    <a:spcPts val="0"/>
                  </a:spcBef>
                  <a:spcAft>
                    <a:spcPts val="0"/>
                  </a:spcAft>
                </a:pPr>
                <a:r>
                  <a:rPr lang="en-GB" sz="900" dirty="0">
                    <a:solidFill>
                      <a:srgbClr val="000000"/>
                    </a:solidFill>
                    <a:latin typeface="Calibri"/>
                    <a:ea typeface="Times New Roman"/>
                    <a:cs typeface="Arial"/>
                  </a:rPr>
                  <a:t>y</a:t>
                </a:r>
                <a:endParaRPr lang="en-GB" sz="1200" dirty="0">
                  <a:solidFill>
                    <a:prstClr val="black"/>
                  </a:solidFill>
                  <a:latin typeface="Times New Roman"/>
                  <a:ea typeface="SimSun"/>
                </a:endParaRPr>
              </a:p>
            </p:txBody>
          </p:sp>
          <p:sp>
            <p:nvSpPr>
              <p:cNvPr id="69" name="Text Box 2"/>
              <p:cNvSpPr txBox="1">
                <a:spLocks noChangeArrowheads="1"/>
              </p:cNvSpPr>
              <p:nvPr/>
            </p:nvSpPr>
            <p:spPr bwMode="auto">
              <a:xfrm>
                <a:off x="3017955" y="4673629"/>
                <a:ext cx="178307" cy="145252"/>
              </a:xfrm>
              <a:prstGeom prst="rect">
                <a:avLst/>
              </a:prstGeom>
              <a:noFill/>
              <a:ln w="9525">
                <a:noFill/>
                <a:miter lim="800000"/>
                <a:headEnd/>
                <a:tailEnd/>
              </a:ln>
            </p:spPr>
            <p:txBody>
              <a:bodyPr rot="0" vert="horz" wrap="square" lIns="0" tIns="0" rIns="0" bIns="0" anchor="t" anchorCtr="0">
                <a:noAutofit/>
              </a:bodyPr>
              <a:lstStyle/>
              <a:p>
                <a:pPr>
                  <a:spcBef>
                    <a:spcPts val="0"/>
                  </a:spcBef>
                  <a:spcAft>
                    <a:spcPts val="0"/>
                  </a:spcAft>
                </a:pPr>
                <a:r>
                  <a:rPr lang="en-GB" sz="900" dirty="0">
                    <a:solidFill>
                      <a:srgbClr val="000000"/>
                    </a:solidFill>
                    <a:latin typeface="Calibri"/>
                    <a:ea typeface="SimSun"/>
                    <a:cs typeface="Arial"/>
                  </a:rPr>
                  <a:t>x</a:t>
                </a:r>
                <a:endParaRPr lang="en-GB" sz="1200" dirty="0">
                  <a:solidFill>
                    <a:prstClr val="black"/>
                  </a:solidFill>
                  <a:latin typeface="Times New Roman"/>
                  <a:ea typeface="SimSun"/>
                </a:endParaRPr>
              </a:p>
            </p:txBody>
          </p:sp>
          <p:sp>
            <p:nvSpPr>
              <p:cNvPr id="70" name="Text Box 2"/>
              <p:cNvSpPr txBox="1">
                <a:spLocks noChangeArrowheads="1"/>
              </p:cNvSpPr>
              <p:nvPr/>
            </p:nvSpPr>
            <p:spPr bwMode="auto">
              <a:xfrm>
                <a:off x="2615238" y="4504925"/>
                <a:ext cx="178307" cy="145252"/>
              </a:xfrm>
              <a:prstGeom prst="rect">
                <a:avLst/>
              </a:prstGeom>
              <a:noFill/>
              <a:ln w="9525">
                <a:noFill/>
                <a:miter lim="800000"/>
                <a:headEnd/>
                <a:tailEnd/>
              </a:ln>
            </p:spPr>
            <p:txBody>
              <a:bodyPr rot="0" vert="horz" wrap="square" lIns="0" tIns="0" rIns="0" bIns="0" anchor="t" anchorCtr="0">
                <a:noAutofit/>
              </a:bodyPr>
              <a:lstStyle/>
              <a:p>
                <a:pPr>
                  <a:spcBef>
                    <a:spcPts val="0"/>
                  </a:spcBef>
                  <a:spcAft>
                    <a:spcPts val="0"/>
                  </a:spcAft>
                </a:pPr>
                <a:r>
                  <a:rPr lang="en-GB" sz="900" dirty="0">
                    <a:solidFill>
                      <a:srgbClr val="000000"/>
                    </a:solidFill>
                    <a:latin typeface="Calibri"/>
                    <a:ea typeface="SimSun"/>
                    <a:cs typeface="Arial"/>
                  </a:rPr>
                  <a:t>z</a:t>
                </a:r>
                <a:endParaRPr lang="en-GB" sz="1200" dirty="0">
                  <a:solidFill>
                    <a:prstClr val="black"/>
                  </a:solidFill>
                  <a:latin typeface="Times New Roman"/>
                  <a:ea typeface="SimSun"/>
                </a:endParaRPr>
              </a:p>
            </p:txBody>
          </p:sp>
        </p:grpSp>
      </p:grpSp>
      <p:grpSp>
        <p:nvGrpSpPr>
          <p:cNvPr id="140" name="Group 139"/>
          <p:cNvGrpSpPr/>
          <p:nvPr/>
        </p:nvGrpSpPr>
        <p:grpSpPr>
          <a:xfrm>
            <a:off x="2204018" y="3856770"/>
            <a:ext cx="3368015" cy="2742932"/>
            <a:chOff x="0" y="261252"/>
            <a:chExt cx="3824605" cy="2907399"/>
          </a:xfrm>
        </p:grpSpPr>
        <p:pic>
          <p:nvPicPr>
            <p:cNvPr id="141" name="Picture 140"/>
            <p:cNvPicPr/>
            <p:nvPr/>
          </p:nvPicPr>
          <p:blipFill rotWithShape="1">
            <a:blip r:embed="rId2" cstate="print">
              <a:extLst>
                <a:ext uri="{28A0092B-C50C-407E-A947-70E740481C1C}">
                  <a14:useLocalDpi xmlns:a14="http://schemas.microsoft.com/office/drawing/2010/main" val="0"/>
                </a:ext>
              </a:extLst>
            </a:blip>
            <a:srcRect t="12088" r="4460" b="13975"/>
            <a:stretch/>
          </p:blipFill>
          <p:spPr>
            <a:xfrm>
              <a:off x="61278" y="652463"/>
              <a:ext cx="3536950" cy="2052637"/>
            </a:xfrm>
            <a:prstGeom prst="rect">
              <a:avLst/>
            </a:prstGeom>
          </p:spPr>
        </p:pic>
        <p:grpSp>
          <p:nvGrpSpPr>
            <p:cNvPr id="142" name="Group 141"/>
            <p:cNvGrpSpPr/>
            <p:nvPr/>
          </p:nvGrpSpPr>
          <p:grpSpPr>
            <a:xfrm>
              <a:off x="0" y="261252"/>
              <a:ext cx="3824605" cy="2907399"/>
              <a:chOff x="0" y="261270"/>
              <a:chExt cx="3824666" cy="2907576"/>
            </a:xfrm>
          </p:grpSpPr>
          <p:grpSp>
            <p:nvGrpSpPr>
              <p:cNvPr id="144" name="Group 143"/>
              <p:cNvGrpSpPr/>
              <p:nvPr/>
            </p:nvGrpSpPr>
            <p:grpSpPr>
              <a:xfrm>
                <a:off x="0" y="261270"/>
                <a:ext cx="3824666" cy="2907576"/>
                <a:chOff x="0" y="261270"/>
                <a:chExt cx="3824666" cy="2907576"/>
              </a:xfrm>
            </p:grpSpPr>
            <p:grpSp>
              <p:nvGrpSpPr>
                <p:cNvPr id="149" name="Group 148"/>
                <p:cNvGrpSpPr/>
                <p:nvPr/>
              </p:nvGrpSpPr>
              <p:grpSpPr>
                <a:xfrm>
                  <a:off x="109935" y="687780"/>
                  <a:ext cx="3052885" cy="1885567"/>
                  <a:chOff x="109935" y="687780"/>
                  <a:chExt cx="3052885" cy="1885567"/>
                </a:xfrm>
              </p:grpSpPr>
              <p:sp>
                <p:nvSpPr>
                  <p:cNvPr id="154" name="Right Brace 153"/>
                  <p:cNvSpPr/>
                  <p:nvPr/>
                </p:nvSpPr>
                <p:spPr bwMode="auto">
                  <a:xfrm rot="5400000">
                    <a:off x="2037918" y="1421037"/>
                    <a:ext cx="438063" cy="1169098"/>
                  </a:xfrm>
                  <a:prstGeom prst="rightBrace">
                    <a:avLst>
                      <a:gd name="adj1" fmla="val 18243"/>
                      <a:gd name="adj2" fmla="val 59329"/>
                    </a:avLst>
                  </a:prstGeom>
                  <a:noFill/>
                  <a:ln w="28575" cap="flat" cmpd="sng" algn="ctr">
                    <a:solidFill>
                      <a:srgbClr val="00FF00"/>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l" eaLnBrk="1" fontAlgn="auto" hangingPunct="1">
                      <a:lnSpc>
                        <a:spcPct val="115000"/>
                      </a:lnSpc>
                      <a:spcBef>
                        <a:spcPts val="0"/>
                      </a:spcBef>
                      <a:spcAft>
                        <a:spcPts val="1000"/>
                      </a:spcAft>
                    </a:pPr>
                    <a:r>
                      <a:rPr lang="en-GB" sz="1100">
                        <a:solidFill>
                          <a:srgbClr val="000000"/>
                        </a:solidFill>
                        <a:latin typeface="Calibri"/>
                        <a:ea typeface="Times New Roman"/>
                        <a:cs typeface="Arial"/>
                      </a:rPr>
                      <a:t> </a:t>
                    </a:r>
                    <a:endParaRPr lang="en-GB" sz="1200">
                      <a:solidFill>
                        <a:prstClr val="black"/>
                      </a:solidFill>
                      <a:latin typeface="Times New Roman"/>
                      <a:ea typeface="SimSun"/>
                    </a:endParaRPr>
                  </a:p>
                </p:txBody>
              </p:sp>
              <p:sp>
                <p:nvSpPr>
                  <p:cNvPr id="155" name="Right Brace 154"/>
                  <p:cNvSpPr/>
                  <p:nvPr/>
                </p:nvSpPr>
                <p:spPr bwMode="auto">
                  <a:xfrm rot="5400000">
                    <a:off x="663616" y="1954440"/>
                    <a:ext cx="372965" cy="864850"/>
                  </a:xfrm>
                  <a:prstGeom prst="rightBrace">
                    <a:avLst/>
                  </a:prstGeom>
                  <a:noFill/>
                  <a:ln w="28575" cap="flat" cmpd="sng" algn="ctr">
                    <a:solidFill>
                      <a:srgbClr val="00FF00"/>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l" eaLnBrk="1" fontAlgn="auto" hangingPunct="1">
                      <a:lnSpc>
                        <a:spcPct val="115000"/>
                      </a:lnSpc>
                      <a:spcBef>
                        <a:spcPts val="0"/>
                      </a:spcBef>
                      <a:spcAft>
                        <a:spcPts val="1000"/>
                      </a:spcAft>
                    </a:pPr>
                    <a:r>
                      <a:rPr lang="en-GB" sz="1100">
                        <a:solidFill>
                          <a:srgbClr val="000000"/>
                        </a:solidFill>
                        <a:latin typeface="Calibri"/>
                        <a:ea typeface="Times New Roman"/>
                        <a:cs typeface="Arial"/>
                      </a:rPr>
                      <a:t> </a:t>
                    </a:r>
                    <a:endParaRPr lang="en-GB" sz="1200">
                      <a:solidFill>
                        <a:prstClr val="black"/>
                      </a:solidFill>
                      <a:latin typeface="Times New Roman"/>
                      <a:ea typeface="SimSun"/>
                    </a:endParaRPr>
                  </a:p>
                </p:txBody>
              </p:sp>
              <p:sp>
                <p:nvSpPr>
                  <p:cNvPr id="156" name="Right Brace 155"/>
                  <p:cNvSpPr/>
                  <p:nvPr/>
                </p:nvSpPr>
                <p:spPr bwMode="auto">
                  <a:xfrm rot="16200000" flipV="1">
                    <a:off x="2701582" y="606504"/>
                    <a:ext cx="379962" cy="542514"/>
                  </a:xfrm>
                  <a:prstGeom prst="rightBrace">
                    <a:avLst/>
                  </a:prstGeom>
                  <a:noFill/>
                  <a:ln w="28575" cap="flat" cmpd="sng" algn="ctr">
                    <a:solidFill>
                      <a:srgbClr val="00FF00"/>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l" eaLnBrk="1" fontAlgn="auto" hangingPunct="1">
                      <a:lnSpc>
                        <a:spcPct val="115000"/>
                      </a:lnSpc>
                      <a:spcBef>
                        <a:spcPts val="0"/>
                      </a:spcBef>
                      <a:spcAft>
                        <a:spcPts val="1000"/>
                      </a:spcAft>
                    </a:pPr>
                    <a:r>
                      <a:rPr lang="en-GB" sz="1100">
                        <a:solidFill>
                          <a:srgbClr val="000000"/>
                        </a:solidFill>
                        <a:latin typeface="Calibri"/>
                        <a:ea typeface="Times New Roman"/>
                        <a:cs typeface="Arial"/>
                      </a:rPr>
                      <a:t> </a:t>
                    </a:r>
                    <a:endParaRPr lang="en-GB" sz="1200">
                      <a:solidFill>
                        <a:prstClr val="black"/>
                      </a:solidFill>
                      <a:latin typeface="Times New Roman"/>
                      <a:ea typeface="SimSun"/>
                    </a:endParaRPr>
                  </a:p>
                </p:txBody>
              </p:sp>
              <p:sp>
                <p:nvSpPr>
                  <p:cNvPr id="157" name="Right Brace 156"/>
                  <p:cNvSpPr/>
                  <p:nvPr/>
                </p:nvSpPr>
                <p:spPr bwMode="auto">
                  <a:xfrm rot="16200000" flipV="1">
                    <a:off x="414938" y="790084"/>
                    <a:ext cx="269713" cy="879719"/>
                  </a:xfrm>
                  <a:prstGeom prst="rightBrace">
                    <a:avLst/>
                  </a:prstGeom>
                  <a:noFill/>
                  <a:ln w="28575" cap="flat" cmpd="sng" algn="ctr">
                    <a:solidFill>
                      <a:srgbClr val="00FF00"/>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l" eaLnBrk="1" fontAlgn="auto" hangingPunct="1">
                      <a:lnSpc>
                        <a:spcPct val="115000"/>
                      </a:lnSpc>
                      <a:spcBef>
                        <a:spcPts val="0"/>
                      </a:spcBef>
                      <a:spcAft>
                        <a:spcPts val="1000"/>
                      </a:spcAft>
                    </a:pPr>
                    <a:r>
                      <a:rPr lang="en-GB" sz="1100">
                        <a:solidFill>
                          <a:srgbClr val="000000"/>
                        </a:solidFill>
                        <a:latin typeface="Calibri"/>
                        <a:ea typeface="Times New Roman"/>
                        <a:cs typeface="Arial"/>
                      </a:rPr>
                      <a:t> </a:t>
                    </a:r>
                    <a:endParaRPr lang="en-GB" sz="1200">
                      <a:solidFill>
                        <a:prstClr val="black"/>
                      </a:solidFill>
                      <a:latin typeface="Times New Roman"/>
                      <a:ea typeface="SimSun"/>
                    </a:endParaRPr>
                  </a:p>
                </p:txBody>
              </p:sp>
            </p:grpSp>
            <p:sp>
              <p:nvSpPr>
                <p:cNvPr id="150" name="TextBox 3"/>
                <p:cNvSpPr txBox="1"/>
                <p:nvPr/>
              </p:nvSpPr>
              <p:spPr>
                <a:xfrm>
                  <a:off x="417684" y="2868955"/>
                  <a:ext cx="1550670" cy="277495"/>
                </a:xfrm>
                <a:prstGeom prst="rect">
                  <a:avLst/>
                </a:prstGeom>
                <a:noFill/>
              </p:spPr>
              <p:txBody>
                <a:bodyPr wrap="square" rtlCol="0">
                  <a:spAutoFit/>
                </a:bodyPr>
                <a:lstStyle/>
                <a:p>
                  <a:pPr>
                    <a:spcBef>
                      <a:spcPts val="0"/>
                    </a:spcBef>
                    <a:spcAft>
                      <a:spcPts val="0"/>
                    </a:spcAft>
                  </a:pPr>
                  <a:r>
                    <a:rPr lang="en-GB" sz="1200" dirty="0">
                      <a:solidFill>
                        <a:srgbClr val="000000"/>
                      </a:solidFill>
                      <a:latin typeface="Calibri"/>
                      <a:ea typeface="MS PGothic"/>
                      <a:cs typeface="Arial"/>
                    </a:rPr>
                    <a:t>X-Y-</a:t>
                  </a:r>
                  <a:r>
                    <a:rPr lang="el-GR" sz="1200" dirty="0">
                      <a:solidFill>
                        <a:srgbClr val="000000"/>
                      </a:solidFill>
                      <a:latin typeface="Calibri"/>
                      <a:ea typeface="MS PGothic"/>
                      <a:cs typeface="Arial"/>
                    </a:rPr>
                    <a:t>θ</a:t>
                  </a:r>
                  <a:r>
                    <a:rPr lang="en-GB" sz="1200" dirty="0">
                      <a:solidFill>
                        <a:srgbClr val="000000"/>
                      </a:solidFill>
                      <a:latin typeface="Calibri"/>
                      <a:ea typeface="MS PGothic"/>
                      <a:cs typeface="Arial"/>
                    </a:rPr>
                    <a:t> stage</a:t>
                  </a:r>
                  <a:endParaRPr lang="en-GB" sz="1200" dirty="0">
                    <a:solidFill>
                      <a:prstClr val="black"/>
                    </a:solidFill>
                    <a:latin typeface="Times New Roman"/>
                    <a:ea typeface="SimSun"/>
                  </a:endParaRPr>
                </a:p>
              </p:txBody>
            </p:sp>
            <p:sp>
              <p:nvSpPr>
                <p:cNvPr id="151" name="TextBox 13"/>
                <p:cNvSpPr txBox="1"/>
                <p:nvPr/>
              </p:nvSpPr>
              <p:spPr>
                <a:xfrm>
                  <a:off x="2445667" y="261270"/>
                  <a:ext cx="1366520" cy="277495"/>
                </a:xfrm>
                <a:prstGeom prst="rect">
                  <a:avLst/>
                </a:prstGeom>
                <a:noFill/>
              </p:spPr>
              <p:txBody>
                <a:bodyPr wrap="square" rtlCol="0">
                  <a:spAutoFit/>
                </a:bodyPr>
                <a:lstStyle/>
                <a:p>
                  <a:pPr>
                    <a:spcBef>
                      <a:spcPts val="0"/>
                    </a:spcBef>
                    <a:spcAft>
                      <a:spcPts val="0"/>
                    </a:spcAft>
                  </a:pPr>
                  <a:r>
                    <a:rPr lang="en-GB" sz="1200" dirty="0">
                      <a:solidFill>
                        <a:srgbClr val="000000"/>
                      </a:solidFill>
                      <a:latin typeface="Calibri"/>
                      <a:ea typeface="MS PGothic"/>
                      <a:cs typeface="Arial"/>
                    </a:rPr>
                    <a:t>LED Ring light</a:t>
                  </a:r>
                  <a:endParaRPr lang="en-GB" sz="1200" dirty="0">
                    <a:solidFill>
                      <a:prstClr val="black"/>
                    </a:solidFill>
                    <a:latin typeface="Times New Roman"/>
                    <a:ea typeface="SimSun"/>
                  </a:endParaRPr>
                </a:p>
              </p:txBody>
            </p:sp>
            <p:sp>
              <p:nvSpPr>
                <p:cNvPr id="152" name="TextBox 14"/>
                <p:cNvSpPr txBox="1"/>
                <p:nvPr/>
              </p:nvSpPr>
              <p:spPr>
                <a:xfrm>
                  <a:off x="1348166" y="2891351"/>
                  <a:ext cx="2476500" cy="277495"/>
                </a:xfrm>
                <a:prstGeom prst="rect">
                  <a:avLst/>
                </a:prstGeom>
                <a:noFill/>
              </p:spPr>
              <p:txBody>
                <a:bodyPr wrap="square" rtlCol="0">
                  <a:spAutoFit/>
                </a:bodyPr>
                <a:lstStyle/>
                <a:p>
                  <a:pPr>
                    <a:spcBef>
                      <a:spcPts val="0"/>
                    </a:spcBef>
                    <a:spcAft>
                      <a:spcPts val="0"/>
                    </a:spcAft>
                  </a:pPr>
                  <a:r>
                    <a:rPr lang="en-GB" sz="1200">
                      <a:solidFill>
                        <a:srgbClr val="000000"/>
                      </a:solidFill>
                      <a:latin typeface="Calibri"/>
                      <a:ea typeface="MS PGothic"/>
                      <a:cs typeface="Arial"/>
                    </a:rPr>
                    <a:t>Canon MP-e65 lens</a:t>
                  </a:r>
                  <a:endParaRPr lang="en-GB" sz="1200">
                    <a:solidFill>
                      <a:prstClr val="black"/>
                    </a:solidFill>
                    <a:latin typeface="Times New Roman"/>
                    <a:ea typeface="SimSun"/>
                  </a:endParaRPr>
                </a:p>
              </p:txBody>
            </p:sp>
            <p:sp>
              <p:nvSpPr>
                <p:cNvPr id="153" name="TextBox 21"/>
                <p:cNvSpPr txBox="1"/>
                <p:nvPr/>
              </p:nvSpPr>
              <p:spPr>
                <a:xfrm>
                  <a:off x="0" y="261270"/>
                  <a:ext cx="2445385" cy="277495"/>
                </a:xfrm>
                <a:prstGeom prst="rect">
                  <a:avLst/>
                </a:prstGeom>
                <a:noFill/>
              </p:spPr>
              <p:txBody>
                <a:bodyPr wrap="square" rtlCol="0">
                  <a:spAutoFit/>
                </a:bodyPr>
                <a:lstStyle/>
                <a:p>
                  <a:pPr>
                    <a:spcBef>
                      <a:spcPts val="0"/>
                    </a:spcBef>
                    <a:spcAft>
                      <a:spcPts val="0"/>
                    </a:spcAft>
                  </a:pPr>
                  <a:r>
                    <a:rPr lang="en-GB" sz="1200" dirty="0">
                      <a:solidFill>
                        <a:srgbClr val="000000"/>
                      </a:solidFill>
                      <a:latin typeface="Calibri"/>
                      <a:ea typeface="MS PGothic"/>
                      <a:cs typeface="Arial"/>
                    </a:rPr>
                    <a:t>LaVision E-</a:t>
                  </a:r>
                  <a:r>
                    <a:rPr lang="en-GB" sz="1200" dirty="0" err="1">
                      <a:solidFill>
                        <a:srgbClr val="000000"/>
                      </a:solidFill>
                      <a:latin typeface="Calibri"/>
                      <a:ea typeface="MS PGothic"/>
                      <a:cs typeface="Arial"/>
                    </a:rPr>
                    <a:t>Lite</a:t>
                  </a:r>
                  <a:r>
                    <a:rPr lang="en-GB" sz="1200" dirty="0">
                      <a:solidFill>
                        <a:srgbClr val="000000"/>
                      </a:solidFill>
                      <a:latin typeface="Calibri"/>
                      <a:ea typeface="MS PGothic"/>
                      <a:cs typeface="Arial"/>
                    </a:rPr>
                    <a:t> 5Mp camera</a:t>
                  </a:r>
                  <a:endParaRPr lang="en-GB" sz="1200" dirty="0">
                    <a:solidFill>
                      <a:prstClr val="black"/>
                    </a:solidFill>
                    <a:latin typeface="Times New Roman"/>
                    <a:ea typeface="SimSun"/>
                  </a:endParaRPr>
                </a:p>
              </p:txBody>
            </p:sp>
          </p:grpSp>
          <p:cxnSp>
            <p:nvCxnSpPr>
              <p:cNvPr id="145" name="Straight Connector 144"/>
              <p:cNvCxnSpPr/>
              <p:nvPr/>
            </p:nvCxnSpPr>
            <p:spPr bwMode="auto">
              <a:xfrm>
                <a:off x="846161" y="2573214"/>
                <a:ext cx="128252" cy="270118"/>
              </a:xfrm>
              <a:prstGeom prst="line">
                <a:avLst/>
              </a:prstGeom>
              <a:solidFill>
                <a:schemeClr val="accent1"/>
              </a:solidFill>
              <a:ln w="28575" cap="flat" cmpd="sng" algn="ctr">
                <a:solidFill>
                  <a:srgbClr val="00FF00"/>
                </a:solidFill>
                <a:prstDash val="solid"/>
                <a:round/>
                <a:headEnd type="none" w="med" len="med"/>
                <a:tailEnd type="none" w="med" len="med"/>
              </a:ln>
              <a:effectLst/>
            </p:spPr>
          </p:cxnSp>
          <p:cxnSp>
            <p:nvCxnSpPr>
              <p:cNvPr id="146" name="Straight Connector 145"/>
              <p:cNvCxnSpPr/>
              <p:nvPr/>
            </p:nvCxnSpPr>
            <p:spPr bwMode="auto">
              <a:xfrm>
                <a:off x="2147885" y="2224618"/>
                <a:ext cx="297500" cy="644337"/>
              </a:xfrm>
              <a:prstGeom prst="line">
                <a:avLst/>
              </a:prstGeom>
              <a:solidFill>
                <a:schemeClr val="accent1"/>
              </a:solidFill>
              <a:ln w="28575" cap="flat" cmpd="sng" algn="ctr">
                <a:solidFill>
                  <a:srgbClr val="00FF00"/>
                </a:solidFill>
                <a:prstDash val="solid"/>
                <a:round/>
                <a:headEnd type="none" w="med" len="med"/>
                <a:tailEnd type="none" w="med" len="med"/>
              </a:ln>
              <a:effectLst/>
            </p:spPr>
          </p:cxnSp>
          <p:cxnSp>
            <p:nvCxnSpPr>
              <p:cNvPr id="147" name="Straight Connector 146"/>
              <p:cNvCxnSpPr>
                <a:endCxn id="153" idx="2"/>
              </p:cNvCxnSpPr>
              <p:nvPr/>
            </p:nvCxnSpPr>
            <p:spPr bwMode="auto">
              <a:xfrm flipV="1">
                <a:off x="549794" y="538765"/>
                <a:ext cx="672899" cy="556321"/>
              </a:xfrm>
              <a:prstGeom prst="line">
                <a:avLst/>
              </a:prstGeom>
              <a:solidFill>
                <a:schemeClr val="accent1"/>
              </a:solidFill>
              <a:ln w="28575" cap="flat" cmpd="sng" algn="ctr">
                <a:solidFill>
                  <a:srgbClr val="00FF00"/>
                </a:solidFill>
                <a:prstDash val="solid"/>
                <a:round/>
                <a:headEnd type="none" w="med" len="med"/>
                <a:tailEnd type="none" w="med" len="med"/>
              </a:ln>
              <a:effectLst/>
            </p:spPr>
          </p:cxnSp>
          <p:cxnSp>
            <p:nvCxnSpPr>
              <p:cNvPr id="148" name="Straight Connector 147"/>
              <p:cNvCxnSpPr/>
              <p:nvPr/>
            </p:nvCxnSpPr>
            <p:spPr bwMode="auto">
              <a:xfrm flipV="1">
                <a:off x="2891563" y="497770"/>
                <a:ext cx="135659" cy="190010"/>
              </a:xfrm>
              <a:prstGeom prst="line">
                <a:avLst/>
              </a:prstGeom>
              <a:solidFill>
                <a:schemeClr val="accent1"/>
              </a:solidFill>
              <a:ln w="28575" cap="flat" cmpd="sng" algn="ctr">
                <a:solidFill>
                  <a:srgbClr val="00FF00"/>
                </a:solidFill>
                <a:prstDash val="solid"/>
                <a:round/>
                <a:headEnd type="none" w="med" len="med"/>
                <a:tailEnd type="none" w="med" len="med"/>
              </a:ln>
              <a:effectLst/>
            </p:spPr>
          </p:cxnSp>
        </p:grpSp>
        <p:pic>
          <p:nvPicPr>
            <p:cNvPr id="143" name="Picture 142"/>
            <p:cNvPicPr/>
            <p:nvPr/>
          </p:nvPicPr>
          <p:blipFill rotWithShape="1">
            <a:blip r:embed="rId3" cstate="print">
              <a:extLst>
                <a:ext uri="{28A0092B-C50C-407E-A947-70E740481C1C}">
                  <a14:useLocalDpi xmlns:a14="http://schemas.microsoft.com/office/drawing/2010/main" val="0"/>
                </a:ext>
              </a:extLst>
            </a:blip>
            <a:srcRect l="83136" t="31946" r="4460" b="26882"/>
            <a:stretch/>
          </p:blipFill>
          <p:spPr>
            <a:xfrm>
              <a:off x="3138403" y="1201291"/>
              <a:ext cx="459225" cy="1143000"/>
            </a:xfrm>
            <a:prstGeom prst="rect">
              <a:avLst/>
            </a:prstGeom>
          </p:spPr>
        </p:pic>
      </p:grpSp>
      <p:sp>
        <p:nvSpPr>
          <p:cNvPr id="158" name="Rectangle 3"/>
          <p:cNvSpPr txBox="1">
            <a:spLocks noChangeArrowheads="1"/>
          </p:cNvSpPr>
          <p:nvPr/>
        </p:nvSpPr>
        <p:spPr bwMode="auto">
          <a:xfrm>
            <a:off x="2658536" y="680286"/>
            <a:ext cx="6354834" cy="1059906"/>
          </a:xfrm>
          <a:prstGeom prst="rect">
            <a:avLst/>
          </a:prstGeom>
          <a:noFill/>
          <a:ln w="9525">
            <a:noFill/>
            <a:miter lim="800000"/>
            <a:headEnd/>
            <a:tailEnd/>
          </a:ln>
        </p:spPr>
        <p:txBody>
          <a:bodyPr vert="horz" wrap="square" lIns="0" tIns="45720" rIns="91440" bIns="45720" numCol="1" anchor="t" anchorCtr="0" compatLnSpc="1">
            <a:prstTxWarp prst="textNoShape">
              <a:avLst/>
            </a:prstTxWarp>
            <a:noAutofit/>
          </a:bodyPr>
          <a:lstStyle/>
          <a:p>
            <a:pPr algn="l" eaLnBrk="1" fontAlgn="auto" hangingPunct="1">
              <a:spcBef>
                <a:spcPts val="0"/>
              </a:spcBef>
              <a:spcAft>
                <a:spcPct val="70000"/>
              </a:spcAft>
              <a:defRPr/>
            </a:pPr>
            <a:r>
              <a:rPr lang="en-GB" sz="1800" kern="0" dirty="0">
                <a:solidFill>
                  <a:prstClr val="black"/>
                </a:solidFill>
                <a:latin typeface="Calibri"/>
                <a:cs typeface="Arial" pitchFamily="34" charset="0"/>
              </a:rPr>
              <a:t>Increasing use of composite materials in large complex structures </a:t>
            </a:r>
          </a:p>
          <a:p>
            <a:pPr algn="l" eaLnBrk="1" fontAlgn="auto" hangingPunct="1">
              <a:spcBef>
                <a:spcPts val="0"/>
              </a:spcBef>
              <a:spcAft>
                <a:spcPct val="70000"/>
              </a:spcAft>
              <a:defRPr/>
            </a:pPr>
            <a:r>
              <a:rPr lang="en-CA" sz="1800" dirty="0">
                <a:solidFill>
                  <a:prstClr val="black"/>
                </a:solidFill>
                <a:latin typeface="Calibri"/>
              </a:rPr>
              <a:t>The discontinuous nature of adhesively bonded joints necessitates through-thickness load transfer between components</a:t>
            </a:r>
            <a:endParaRPr lang="en-GB" sz="1800" kern="0" dirty="0">
              <a:solidFill>
                <a:prstClr val="black"/>
              </a:solidFill>
              <a:latin typeface="Calibri"/>
              <a:cs typeface="Arial" pitchFamily="34" charset="0"/>
            </a:endParaRPr>
          </a:p>
          <a:p>
            <a:pPr algn="l" eaLnBrk="1" fontAlgn="auto" hangingPunct="1">
              <a:spcBef>
                <a:spcPts val="0"/>
              </a:spcBef>
              <a:spcAft>
                <a:spcPct val="70000"/>
              </a:spcAft>
              <a:defRPr/>
            </a:pPr>
            <a:r>
              <a:rPr lang="en-GB" sz="1800" kern="0" dirty="0">
                <a:solidFill>
                  <a:prstClr val="black"/>
                </a:solidFill>
                <a:latin typeface="Calibri"/>
                <a:cs typeface="Arial" pitchFamily="34" charset="0"/>
              </a:rPr>
              <a:t>Composite material weak in the through-thickness plane – leasing to the initiation of damage and failure</a:t>
            </a:r>
          </a:p>
          <a:p>
            <a:pPr algn="l" eaLnBrk="1" fontAlgn="auto" hangingPunct="1">
              <a:spcBef>
                <a:spcPts val="0"/>
              </a:spcBef>
              <a:spcAft>
                <a:spcPct val="70000"/>
              </a:spcAft>
              <a:defRPr/>
            </a:pPr>
            <a:endParaRPr lang="en-GB" sz="1000" kern="0" dirty="0">
              <a:solidFill>
                <a:prstClr val="black"/>
              </a:solidFill>
              <a:latin typeface="Calibri"/>
              <a:cs typeface="Arial" pitchFamily="34" charset="0"/>
            </a:endParaRPr>
          </a:p>
          <a:p>
            <a:pPr algn="l" eaLnBrk="1" fontAlgn="auto" hangingPunct="1">
              <a:spcBef>
                <a:spcPts val="0"/>
              </a:spcBef>
              <a:spcAft>
                <a:spcPct val="70000"/>
              </a:spcAft>
              <a:defRPr/>
            </a:pPr>
            <a:r>
              <a:rPr lang="en-GB" sz="1800" kern="0" dirty="0">
                <a:solidFill>
                  <a:prstClr val="black"/>
                </a:solidFill>
                <a:latin typeface="Calibri"/>
                <a:cs typeface="Arial" pitchFamily="34" charset="0"/>
              </a:rPr>
              <a:t>A Glass fibre double butt strap joint (DBSJ) to be used for testing [CSM</a:t>
            </a:r>
            <a:r>
              <a:rPr lang="en-GB" sz="1800" kern="0" baseline="-25000" dirty="0">
                <a:solidFill>
                  <a:prstClr val="black"/>
                </a:solidFill>
                <a:latin typeface="Calibri"/>
                <a:cs typeface="Arial" pitchFamily="34" charset="0"/>
              </a:rPr>
              <a:t>3</a:t>
            </a:r>
            <a:r>
              <a:rPr lang="en-GB" sz="1800" kern="0" dirty="0">
                <a:solidFill>
                  <a:prstClr val="black"/>
                </a:solidFill>
                <a:latin typeface="Calibri"/>
                <a:cs typeface="Arial" pitchFamily="34" charset="0"/>
              </a:rPr>
              <a:t>,0</a:t>
            </a:r>
            <a:r>
              <a:rPr lang="en-GB" sz="1800" kern="0" baseline="-25000" dirty="0">
                <a:solidFill>
                  <a:prstClr val="black"/>
                </a:solidFill>
                <a:latin typeface="Calibri"/>
                <a:cs typeface="Arial" pitchFamily="34" charset="0"/>
              </a:rPr>
              <a:t>5</a:t>
            </a:r>
            <a:r>
              <a:rPr lang="en-GB" sz="1800" kern="0" dirty="0">
                <a:solidFill>
                  <a:prstClr val="black"/>
                </a:solidFill>
                <a:latin typeface="Calibri"/>
                <a:cs typeface="Arial" pitchFamily="34" charset="0"/>
              </a:rPr>
              <a:t>,CSM</a:t>
            </a:r>
            <a:r>
              <a:rPr lang="en-GB" sz="1800" kern="0" baseline="-25000" dirty="0">
                <a:solidFill>
                  <a:prstClr val="black"/>
                </a:solidFill>
                <a:latin typeface="Calibri"/>
                <a:cs typeface="Arial" pitchFamily="34" charset="0"/>
              </a:rPr>
              <a:t>2</a:t>
            </a:r>
            <a:r>
              <a:rPr lang="en-GB" sz="1800" kern="0" dirty="0">
                <a:solidFill>
                  <a:prstClr val="black"/>
                </a:solidFill>
                <a:latin typeface="Calibri"/>
                <a:cs typeface="Arial" pitchFamily="34" charset="0"/>
              </a:rPr>
              <a:t>]</a:t>
            </a:r>
            <a:r>
              <a:rPr lang="en-GB" sz="1800" kern="0" baseline="-25000" dirty="0">
                <a:solidFill>
                  <a:prstClr val="black"/>
                </a:solidFill>
                <a:latin typeface="Calibri"/>
                <a:cs typeface="Arial" pitchFamily="34" charset="0"/>
              </a:rPr>
              <a:t>s</a:t>
            </a:r>
            <a:endParaRPr lang="en-GB" sz="1800" kern="0" dirty="0">
              <a:solidFill>
                <a:prstClr val="black"/>
              </a:solidFill>
              <a:latin typeface="Calibri"/>
              <a:cs typeface="Arial" pitchFamily="34" charset="0"/>
            </a:endParaRPr>
          </a:p>
        </p:txBody>
      </p:sp>
      <p:grpSp>
        <p:nvGrpSpPr>
          <p:cNvPr id="172" name="Group 171"/>
          <p:cNvGrpSpPr>
            <a:grpSpLocks noChangeAspect="1"/>
          </p:cNvGrpSpPr>
          <p:nvPr/>
        </p:nvGrpSpPr>
        <p:grpSpPr>
          <a:xfrm>
            <a:off x="5515189" y="3807349"/>
            <a:ext cx="3560674" cy="3058441"/>
            <a:chOff x="6168321" y="3807349"/>
            <a:chExt cx="4450844" cy="3823050"/>
          </a:xfrm>
        </p:grpSpPr>
        <p:pic>
          <p:nvPicPr>
            <p:cNvPr id="16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6320"/>
            <a:stretch/>
          </p:blipFill>
          <p:spPr bwMode="auto">
            <a:xfrm>
              <a:off x="6168396" y="3807349"/>
              <a:ext cx="4011613" cy="333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5" name="Group 164"/>
            <p:cNvGrpSpPr/>
            <p:nvPr/>
          </p:nvGrpSpPr>
          <p:grpSpPr>
            <a:xfrm>
              <a:off x="6168321" y="3808142"/>
              <a:ext cx="4450844" cy="3822257"/>
              <a:chOff x="4658226" y="1243145"/>
              <a:chExt cx="4450844" cy="3822257"/>
            </a:xfrm>
          </p:grpSpPr>
          <p:sp>
            <p:nvSpPr>
              <p:cNvPr id="166" name="Rectangle 165"/>
              <p:cNvSpPr/>
              <p:nvPr/>
            </p:nvSpPr>
            <p:spPr bwMode="auto">
              <a:xfrm>
                <a:off x="4687251" y="1243145"/>
                <a:ext cx="3953715" cy="3316155"/>
              </a:xfrm>
              <a:prstGeom prst="rect">
                <a:avLst/>
              </a:prstGeom>
              <a:noFill/>
              <a:ln w="57150" cap="flat" cmpd="sng" algn="ctr">
                <a:solidFill>
                  <a:srgbClr val="FF0000"/>
                </a:solidFill>
                <a:prstDash val="sysDot"/>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endParaRPr lang="en-GB" sz="1200">
                  <a:solidFill>
                    <a:prstClr val="black"/>
                  </a:solidFill>
                  <a:latin typeface="Lucida Sans" pitchFamily="34" charset="0"/>
                  <a:ea typeface="ＭＳ Ｐゴシック" pitchFamily="16" charset="-128"/>
                </a:endParaRPr>
              </a:p>
            </p:txBody>
          </p:sp>
          <p:cxnSp>
            <p:nvCxnSpPr>
              <p:cNvPr id="167" name="Straight Arrow Connector 166"/>
              <p:cNvCxnSpPr/>
              <p:nvPr/>
            </p:nvCxnSpPr>
            <p:spPr bwMode="auto">
              <a:xfrm flipH="1">
                <a:off x="4658226" y="4707402"/>
                <a:ext cx="3982740" cy="0"/>
              </a:xfrm>
              <a:prstGeom prst="straightConnector1">
                <a:avLst/>
              </a:prstGeom>
              <a:solidFill>
                <a:schemeClr val="accent1"/>
              </a:solidFill>
              <a:ln w="38100" cap="flat" cmpd="sng" algn="ctr">
                <a:solidFill>
                  <a:srgbClr val="00B0F0"/>
                </a:solidFill>
                <a:prstDash val="solid"/>
                <a:round/>
                <a:headEnd type="none" w="med" len="med"/>
                <a:tailEnd type="arrow"/>
              </a:ln>
              <a:effectLst/>
            </p:spPr>
          </p:cxnSp>
          <p:cxnSp>
            <p:nvCxnSpPr>
              <p:cNvPr id="168" name="Straight Arrow Connector 167"/>
              <p:cNvCxnSpPr/>
              <p:nvPr/>
            </p:nvCxnSpPr>
            <p:spPr bwMode="auto">
              <a:xfrm flipV="1">
                <a:off x="8757265" y="1243146"/>
                <a:ext cx="0" cy="3316154"/>
              </a:xfrm>
              <a:prstGeom prst="straightConnector1">
                <a:avLst/>
              </a:prstGeom>
              <a:solidFill>
                <a:schemeClr val="accent1"/>
              </a:solidFill>
              <a:ln w="38100" cap="flat" cmpd="sng" algn="ctr">
                <a:solidFill>
                  <a:srgbClr val="00B0F0"/>
                </a:solidFill>
                <a:prstDash val="solid"/>
                <a:round/>
                <a:headEnd type="none" w="med" len="med"/>
                <a:tailEnd type="arrow"/>
              </a:ln>
              <a:effectLst/>
            </p:spPr>
          </p:cxnSp>
          <p:sp>
            <p:nvSpPr>
              <p:cNvPr id="169" name="Rectangle 168"/>
              <p:cNvSpPr/>
              <p:nvPr/>
            </p:nvSpPr>
            <p:spPr>
              <a:xfrm>
                <a:off x="6253654" y="4717390"/>
                <a:ext cx="791884" cy="348012"/>
              </a:xfrm>
              <a:prstGeom prst="rect">
                <a:avLst/>
              </a:prstGeom>
            </p:spPr>
            <p:txBody>
              <a:bodyPr wrap="none">
                <a:spAutoFit/>
              </a:bodyPr>
              <a:lstStyle/>
              <a:p>
                <a:pPr algn="just" defTabSz="793750" eaLnBrk="1" fontAlgn="auto" hangingPunct="1">
                  <a:lnSpc>
                    <a:spcPct val="105000"/>
                  </a:lnSpc>
                  <a:spcBef>
                    <a:spcPct val="45000"/>
                  </a:spcBef>
                  <a:spcAft>
                    <a:spcPts val="0"/>
                  </a:spcAft>
                </a:pPr>
                <a:r>
                  <a:rPr lang="en-GB" sz="1200" b="1" dirty="0">
                    <a:solidFill>
                      <a:srgbClr val="1F497D">
                        <a:lumMod val="50000"/>
                        <a:lumOff val="50000"/>
                      </a:srgbClr>
                    </a:solidFill>
                    <a:latin typeface="Calibri"/>
                  </a:rPr>
                  <a:t>3.1mm</a:t>
                </a:r>
              </a:p>
            </p:txBody>
          </p:sp>
          <p:sp>
            <p:nvSpPr>
              <p:cNvPr id="170" name="Rectangle 169"/>
              <p:cNvSpPr/>
              <p:nvPr/>
            </p:nvSpPr>
            <p:spPr>
              <a:xfrm rot="16200000">
                <a:off x="8517081" y="2690931"/>
                <a:ext cx="835966" cy="348013"/>
              </a:xfrm>
              <a:prstGeom prst="rect">
                <a:avLst/>
              </a:prstGeom>
            </p:spPr>
            <p:txBody>
              <a:bodyPr wrap="none">
                <a:spAutoFit/>
              </a:bodyPr>
              <a:lstStyle/>
              <a:p>
                <a:pPr algn="just" defTabSz="793750" eaLnBrk="1" fontAlgn="auto" hangingPunct="1">
                  <a:lnSpc>
                    <a:spcPct val="105000"/>
                  </a:lnSpc>
                  <a:spcBef>
                    <a:spcPct val="45000"/>
                  </a:spcBef>
                  <a:spcAft>
                    <a:spcPts val="0"/>
                  </a:spcAft>
                </a:pPr>
                <a:r>
                  <a:rPr lang="en-GB" sz="1200" b="1" dirty="0">
                    <a:solidFill>
                      <a:srgbClr val="1F497D">
                        <a:lumMod val="50000"/>
                        <a:lumOff val="50000"/>
                      </a:srgbClr>
                    </a:solidFill>
                    <a:latin typeface="Calibri"/>
                  </a:rPr>
                  <a:t>2.6 mm</a:t>
                </a:r>
              </a:p>
            </p:txBody>
          </p:sp>
        </p:grpSp>
      </p:grpSp>
      <p:sp>
        <p:nvSpPr>
          <p:cNvPr id="171" name="TextBox 170"/>
          <p:cNvSpPr txBox="1"/>
          <p:nvPr/>
        </p:nvSpPr>
        <p:spPr>
          <a:xfrm>
            <a:off x="7446454" y="3880458"/>
            <a:ext cx="1356325" cy="307777"/>
          </a:xfrm>
          <a:prstGeom prst="rect">
            <a:avLst/>
          </a:prstGeom>
          <a:noFill/>
        </p:spPr>
        <p:txBody>
          <a:bodyPr wrap="square" rtlCol="0">
            <a:spAutoFit/>
          </a:bodyPr>
          <a:lstStyle/>
          <a:p>
            <a:pPr algn="l" eaLnBrk="1" fontAlgn="auto" hangingPunct="1">
              <a:spcBef>
                <a:spcPts val="0"/>
              </a:spcBef>
              <a:spcAft>
                <a:spcPts val="0"/>
              </a:spcAft>
            </a:pPr>
            <a:r>
              <a:rPr lang="en-GB" sz="1400" dirty="0">
                <a:solidFill>
                  <a:srgbClr val="00FF00"/>
                </a:solidFill>
                <a:latin typeface="Calibri"/>
              </a:rPr>
              <a:t>725 pixel / mm</a:t>
            </a:r>
          </a:p>
        </p:txBody>
      </p:sp>
      <p:sp>
        <p:nvSpPr>
          <p:cNvPr id="2" name="TextBox 1"/>
          <p:cNvSpPr txBox="1"/>
          <p:nvPr/>
        </p:nvSpPr>
        <p:spPr>
          <a:xfrm>
            <a:off x="338606" y="171067"/>
            <a:ext cx="4030270" cy="523220"/>
          </a:xfrm>
          <a:prstGeom prst="rect">
            <a:avLst/>
          </a:prstGeom>
          <a:noFill/>
        </p:spPr>
        <p:txBody>
          <a:bodyPr wrap="none" rtlCol="0">
            <a:spAutoFit/>
          </a:bodyPr>
          <a:lstStyle/>
          <a:p>
            <a:pPr algn="l"/>
            <a:r>
              <a:rPr lang="en-GB" sz="2800" dirty="0" smtClean="0">
                <a:solidFill>
                  <a:prstClr val="black"/>
                </a:solidFill>
                <a:latin typeface="Times New Roman" pitchFamily="18" charset="0"/>
              </a:rPr>
              <a:t>Case study of bonded joint</a:t>
            </a:r>
            <a:endParaRPr lang="en-GB" sz="2800" dirty="0">
              <a:solidFill>
                <a:prstClr val="black"/>
              </a:solidFill>
              <a:latin typeface="Times New Roman" pitchFamily="18" charset="0"/>
            </a:endParaRPr>
          </a:p>
        </p:txBody>
      </p:sp>
    </p:spTree>
    <p:extLst>
      <p:ext uri="{BB962C8B-B14F-4D97-AF65-F5344CB8AC3E}">
        <p14:creationId xmlns:p14="http://schemas.microsoft.com/office/powerpoint/2010/main" val="3371528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0"/>
          <p:cNvGrpSpPr>
            <a:grpSpLocks noChangeAspect="1"/>
          </p:cNvGrpSpPr>
          <p:nvPr/>
        </p:nvGrpSpPr>
        <p:grpSpPr>
          <a:xfrm>
            <a:off x="216342" y="615482"/>
            <a:ext cx="8778240" cy="3003233"/>
            <a:chOff x="0" y="0"/>
            <a:chExt cx="9753600" cy="3336926"/>
          </a:xfrm>
        </p:grpSpPr>
        <p:pic>
          <p:nvPicPr>
            <p:cNvPr id="172" name="Picture 171"/>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t="28846" b="21728"/>
            <a:stretch/>
          </p:blipFill>
          <p:spPr bwMode="auto">
            <a:xfrm>
              <a:off x="0" y="0"/>
              <a:ext cx="9753600" cy="333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3" name="Group 172"/>
            <p:cNvGrpSpPr/>
            <p:nvPr/>
          </p:nvGrpSpPr>
          <p:grpSpPr>
            <a:xfrm>
              <a:off x="236753" y="332016"/>
              <a:ext cx="9485416" cy="2873652"/>
              <a:chOff x="236753" y="332016"/>
              <a:chExt cx="11858312" cy="3592749"/>
            </a:xfrm>
          </p:grpSpPr>
          <p:grpSp>
            <p:nvGrpSpPr>
              <p:cNvPr id="174" name="Group 173"/>
              <p:cNvGrpSpPr/>
              <p:nvPr/>
            </p:nvGrpSpPr>
            <p:grpSpPr>
              <a:xfrm>
                <a:off x="4250241" y="344148"/>
                <a:ext cx="3794496" cy="3580617"/>
                <a:chOff x="4250241" y="344150"/>
                <a:chExt cx="2964086" cy="2791226"/>
              </a:xfrm>
            </p:grpSpPr>
            <p:sp>
              <p:nvSpPr>
                <p:cNvPr id="201" name="Freeform 200"/>
                <p:cNvSpPr/>
                <p:nvPr/>
              </p:nvSpPr>
              <p:spPr>
                <a:xfrm>
                  <a:off x="4992404" y="368914"/>
                  <a:ext cx="1563997" cy="1030068"/>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cxnSp>
              <p:nvCxnSpPr>
                <p:cNvPr id="202" name="Straight Connector 201"/>
                <p:cNvCxnSpPr/>
                <p:nvPr/>
              </p:nvCxnSpPr>
              <p:spPr bwMode="auto">
                <a:xfrm>
                  <a:off x="5352240" y="1178602"/>
                  <a:ext cx="0" cy="195677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203" name="Straight Connector 202"/>
                <p:cNvCxnSpPr/>
                <p:nvPr/>
              </p:nvCxnSpPr>
              <p:spPr bwMode="auto">
                <a:xfrm flipH="1">
                  <a:off x="4992404" y="836868"/>
                  <a:ext cx="19039" cy="2298508"/>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204" name="Text Box 2"/>
                <p:cNvSpPr txBox="1">
                  <a:spLocks noChangeArrowheads="1"/>
                </p:cNvSpPr>
                <p:nvPr/>
              </p:nvSpPr>
              <p:spPr bwMode="auto">
                <a:xfrm rot="16200000">
                  <a:off x="4905706" y="2721162"/>
                  <a:ext cx="517189" cy="19576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Adhesive</a:t>
                  </a:r>
                  <a:endParaRPr lang="en-GB" sz="1200">
                    <a:solidFill>
                      <a:prstClr val="black"/>
                    </a:solidFill>
                    <a:latin typeface="Times New Roman"/>
                    <a:ea typeface="SimSun"/>
                  </a:endParaRPr>
                </a:p>
              </p:txBody>
            </p:sp>
            <p:sp>
              <p:nvSpPr>
                <p:cNvPr id="205" name="Text Box 2"/>
                <p:cNvSpPr txBox="1">
                  <a:spLocks noChangeArrowheads="1"/>
                </p:cNvSpPr>
                <p:nvPr/>
              </p:nvSpPr>
              <p:spPr bwMode="auto">
                <a:xfrm>
                  <a:off x="5641817" y="2879715"/>
                  <a:ext cx="51884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206" name="Text Box 2"/>
                <p:cNvSpPr txBox="1">
                  <a:spLocks noChangeArrowheads="1"/>
                </p:cNvSpPr>
                <p:nvPr/>
              </p:nvSpPr>
              <p:spPr bwMode="auto">
                <a:xfrm>
                  <a:off x="4354091" y="2879723"/>
                  <a:ext cx="51884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207" name="Text Box 2"/>
                <p:cNvSpPr txBox="1">
                  <a:spLocks noChangeArrowheads="1"/>
                </p:cNvSpPr>
                <p:nvPr/>
              </p:nvSpPr>
              <p:spPr bwMode="auto">
                <a:xfrm>
                  <a:off x="4250241" y="367886"/>
                  <a:ext cx="532501" cy="339663"/>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208" name="Text Box 2"/>
                <p:cNvSpPr txBox="1">
                  <a:spLocks noChangeArrowheads="1"/>
                </p:cNvSpPr>
                <p:nvPr/>
              </p:nvSpPr>
              <p:spPr bwMode="auto">
                <a:xfrm>
                  <a:off x="5505869" y="836798"/>
                  <a:ext cx="934946"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209" name="Freeform 208"/>
                <p:cNvSpPr/>
                <p:nvPr/>
              </p:nvSpPr>
              <p:spPr>
                <a:xfrm>
                  <a:off x="4987640" y="344150"/>
                  <a:ext cx="1554388" cy="1058089"/>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210" name="Text Box 2"/>
                <p:cNvSpPr txBox="1">
                  <a:spLocks noChangeArrowheads="1"/>
                </p:cNvSpPr>
                <p:nvPr/>
              </p:nvSpPr>
              <p:spPr bwMode="auto">
                <a:xfrm>
                  <a:off x="5323770" y="507090"/>
                  <a:ext cx="1062070" cy="172681"/>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a:solidFill>
                        <a:srgbClr val="FFFFFF"/>
                      </a:solidFill>
                      <a:latin typeface="Calibri"/>
                      <a:ea typeface="Times New Roman"/>
                      <a:cs typeface="Arial"/>
                    </a:rPr>
                    <a:t>Root of discontinuity</a:t>
                  </a:r>
                  <a:endParaRPr lang="en-GB" sz="1100">
                    <a:solidFill>
                      <a:prstClr val="black"/>
                    </a:solidFill>
                    <a:latin typeface="Times New Roman"/>
                    <a:ea typeface="SimSun"/>
                  </a:endParaRPr>
                </a:p>
              </p:txBody>
            </p:sp>
            <p:cxnSp>
              <p:nvCxnSpPr>
                <p:cNvPr id="211" name="Straight Arrow Connector 210"/>
                <p:cNvCxnSpPr/>
                <p:nvPr/>
              </p:nvCxnSpPr>
              <p:spPr>
                <a:xfrm flipH="1">
                  <a:off x="5229187" y="673503"/>
                  <a:ext cx="347345" cy="3562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2" name="TextBox 192"/>
                <p:cNvSpPr txBox="1"/>
                <p:nvPr/>
              </p:nvSpPr>
              <p:spPr>
                <a:xfrm rot="16200000">
                  <a:off x="6729829" y="1513875"/>
                  <a:ext cx="712887" cy="256109"/>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Strain</a:t>
                  </a:r>
                  <a:endParaRPr lang="en-GB" sz="1200">
                    <a:solidFill>
                      <a:prstClr val="black"/>
                    </a:solidFill>
                    <a:latin typeface="Times New Roman"/>
                    <a:ea typeface="SimSun"/>
                  </a:endParaRPr>
                </a:p>
              </p:txBody>
            </p:sp>
          </p:grpSp>
          <p:grpSp>
            <p:nvGrpSpPr>
              <p:cNvPr id="175" name="Group 174"/>
              <p:cNvGrpSpPr/>
              <p:nvPr/>
            </p:nvGrpSpPr>
            <p:grpSpPr>
              <a:xfrm>
                <a:off x="8141347" y="338082"/>
                <a:ext cx="3953718" cy="3580617"/>
                <a:chOff x="8141347" y="338084"/>
                <a:chExt cx="3088464" cy="2791226"/>
              </a:xfrm>
            </p:grpSpPr>
            <p:sp>
              <p:nvSpPr>
                <p:cNvPr id="189" name="Freeform 188"/>
                <p:cNvSpPr/>
                <p:nvPr/>
              </p:nvSpPr>
              <p:spPr>
                <a:xfrm>
                  <a:off x="8883510" y="362848"/>
                  <a:ext cx="1563997" cy="1030068"/>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cxnSp>
              <p:nvCxnSpPr>
                <p:cNvPr id="190" name="Straight Connector 189"/>
                <p:cNvCxnSpPr/>
                <p:nvPr/>
              </p:nvCxnSpPr>
              <p:spPr bwMode="auto">
                <a:xfrm>
                  <a:off x="9243346" y="1172536"/>
                  <a:ext cx="0" cy="195677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191" name="Straight Connector 190"/>
                <p:cNvCxnSpPr/>
                <p:nvPr/>
              </p:nvCxnSpPr>
              <p:spPr bwMode="auto">
                <a:xfrm flipH="1">
                  <a:off x="8883510" y="830802"/>
                  <a:ext cx="19039" cy="2298508"/>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192" name="Text Box 2"/>
                <p:cNvSpPr txBox="1">
                  <a:spLocks noChangeArrowheads="1"/>
                </p:cNvSpPr>
                <p:nvPr/>
              </p:nvSpPr>
              <p:spPr bwMode="auto">
                <a:xfrm rot="16200000">
                  <a:off x="8796791" y="2715099"/>
                  <a:ext cx="518427" cy="19576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Adhesive</a:t>
                  </a:r>
                  <a:endParaRPr lang="en-GB" sz="1200">
                    <a:solidFill>
                      <a:prstClr val="black"/>
                    </a:solidFill>
                    <a:latin typeface="Times New Roman"/>
                    <a:ea typeface="SimSun"/>
                  </a:endParaRPr>
                </a:p>
              </p:txBody>
            </p:sp>
            <p:sp>
              <p:nvSpPr>
                <p:cNvPr id="193" name="Text Box 2"/>
                <p:cNvSpPr txBox="1">
                  <a:spLocks noChangeArrowheads="1"/>
                </p:cNvSpPr>
                <p:nvPr/>
              </p:nvSpPr>
              <p:spPr bwMode="auto">
                <a:xfrm>
                  <a:off x="9532902" y="2873657"/>
                  <a:ext cx="51822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194" name="Text Box 2"/>
                <p:cNvSpPr txBox="1">
                  <a:spLocks noChangeArrowheads="1"/>
                </p:cNvSpPr>
                <p:nvPr/>
              </p:nvSpPr>
              <p:spPr bwMode="auto">
                <a:xfrm>
                  <a:off x="8245174" y="2873658"/>
                  <a:ext cx="51822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195" name="Text Box 2"/>
                <p:cNvSpPr txBox="1">
                  <a:spLocks noChangeArrowheads="1"/>
                </p:cNvSpPr>
                <p:nvPr/>
              </p:nvSpPr>
              <p:spPr bwMode="auto">
                <a:xfrm>
                  <a:off x="8141347" y="361820"/>
                  <a:ext cx="532501" cy="339663"/>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196" name="Text Box 2"/>
                <p:cNvSpPr txBox="1">
                  <a:spLocks noChangeArrowheads="1"/>
                </p:cNvSpPr>
                <p:nvPr/>
              </p:nvSpPr>
              <p:spPr bwMode="auto">
                <a:xfrm>
                  <a:off x="9396953" y="830733"/>
                  <a:ext cx="935566"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197" name="Freeform 196"/>
                <p:cNvSpPr/>
                <p:nvPr/>
              </p:nvSpPr>
              <p:spPr>
                <a:xfrm>
                  <a:off x="8878746" y="338084"/>
                  <a:ext cx="1554388" cy="1058089"/>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98" name="Text Box 2"/>
                <p:cNvSpPr txBox="1">
                  <a:spLocks noChangeArrowheads="1"/>
                </p:cNvSpPr>
                <p:nvPr/>
              </p:nvSpPr>
              <p:spPr bwMode="auto">
                <a:xfrm>
                  <a:off x="9214856" y="501025"/>
                  <a:ext cx="1061450" cy="172681"/>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a:solidFill>
                        <a:srgbClr val="FFFFFF"/>
                      </a:solidFill>
                      <a:latin typeface="Calibri"/>
                      <a:ea typeface="Times New Roman"/>
                      <a:cs typeface="Arial"/>
                    </a:rPr>
                    <a:t>Root of discontinuity</a:t>
                  </a:r>
                  <a:endParaRPr lang="en-GB" sz="1100">
                    <a:solidFill>
                      <a:prstClr val="black"/>
                    </a:solidFill>
                    <a:latin typeface="Times New Roman"/>
                    <a:ea typeface="SimSun"/>
                  </a:endParaRPr>
                </a:p>
              </p:txBody>
            </p:sp>
            <p:cxnSp>
              <p:nvCxnSpPr>
                <p:cNvPr id="199" name="Straight Arrow Connector 198"/>
                <p:cNvCxnSpPr/>
                <p:nvPr/>
              </p:nvCxnSpPr>
              <p:spPr>
                <a:xfrm flipH="1">
                  <a:off x="9120293" y="667437"/>
                  <a:ext cx="347345" cy="3562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0" name="TextBox 180"/>
                <p:cNvSpPr txBox="1"/>
                <p:nvPr/>
              </p:nvSpPr>
              <p:spPr>
                <a:xfrm rot="16200000">
                  <a:off x="10745623" y="1507810"/>
                  <a:ext cx="712268" cy="256109"/>
                </a:xfrm>
                <a:prstGeom prst="rect">
                  <a:avLst/>
                </a:prstGeom>
                <a:noFill/>
              </p:spPr>
              <p:txBody>
                <a:bodyPr wrap="square" rtlCol="0">
                  <a:spAutoFit/>
                </a:bodyPr>
                <a:lstStyle/>
                <a:p>
                  <a:pPr algn="l" eaLnBrk="1" fontAlgn="auto" hangingPunct="1">
                    <a:spcBef>
                      <a:spcPts val="0"/>
                    </a:spcBef>
                    <a:spcAft>
                      <a:spcPts val="0"/>
                    </a:spcAft>
                  </a:pPr>
                  <a:r>
                    <a:rPr lang="en-GB" sz="1100" dirty="0">
                      <a:solidFill>
                        <a:srgbClr val="000000"/>
                      </a:solidFill>
                      <a:latin typeface="Calibri"/>
                      <a:ea typeface="SimSun"/>
                      <a:cs typeface="Arial"/>
                    </a:rPr>
                    <a:t>Strain</a:t>
                  </a:r>
                  <a:endParaRPr lang="en-GB" sz="1200" dirty="0">
                    <a:solidFill>
                      <a:prstClr val="black"/>
                    </a:solidFill>
                    <a:latin typeface="Times New Roman"/>
                    <a:ea typeface="SimSun"/>
                  </a:endParaRPr>
                </a:p>
              </p:txBody>
            </p:sp>
          </p:grpSp>
          <p:grpSp>
            <p:nvGrpSpPr>
              <p:cNvPr id="176" name="Group 175"/>
              <p:cNvGrpSpPr/>
              <p:nvPr/>
            </p:nvGrpSpPr>
            <p:grpSpPr>
              <a:xfrm>
                <a:off x="236753" y="332016"/>
                <a:ext cx="3794127" cy="3580617"/>
                <a:chOff x="236755" y="332018"/>
                <a:chExt cx="2963798" cy="2791226"/>
              </a:xfrm>
            </p:grpSpPr>
            <p:sp>
              <p:nvSpPr>
                <p:cNvPr id="177" name="Freeform 176"/>
                <p:cNvSpPr/>
                <p:nvPr/>
              </p:nvSpPr>
              <p:spPr>
                <a:xfrm>
                  <a:off x="978918" y="356782"/>
                  <a:ext cx="1563997" cy="1030068"/>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cxnSp>
              <p:nvCxnSpPr>
                <p:cNvPr id="178" name="Straight Connector 177"/>
                <p:cNvCxnSpPr/>
                <p:nvPr/>
              </p:nvCxnSpPr>
              <p:spPr bwMode="auto">
                <a:xfrm>
                  <a:off x="1338754" y="1166470"/>
                  <a:ext cx="0" cy="195677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179" name="Straight Connector 178"/>
                <p:cNvCxnSpPr/>
                <p:nvPr/>
              </p:nvCxnSpPr>
              <p:spPr bwMode="auto">
                <a:xfrm flipH="1">
                  <a:off x="978918" y="824736"/>
                  <a:ext cx="19039" cy="2298508"/>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180" name="Text Box 2"/>
                <p:cNvSpPr txBox="1">
                  <a:spLocks noChangeArrowheads="1"/>
                </p:cNvSpPr>
                <p:nvPr/>
              </p:nvSpPr>
              <p:spPr bwMode="auto">
                <a:xfrm rot="16200000">
                  <a:off x="892243" y="2709033"/>
                  <a:ext cx="518427" cy="19576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Adhesive</a:t>
                  </a:r>
                  <a:endParaRPr lang="en-GB" sz="1200">
                    <a:solidFill>
                      <a:prstClr val="black"/>
                    </a:solidFill>
                    <a:latin typeface="Times New Roman"/>
                    <a:ea typeface="SimSun"/>
                  </a:endParaRPr>
                </a:p>
              </p:txBody>
            </p:sp>
            <p:sp>
              <p:nvSpPr>
                <p:cNvPr id="181" name="Text Box 2"/>
                <p:cNvSpPr txBox="1">
                  <a:spLocks noChangeArrowheads="1"/>
                </p:cNvSpPr>
                <p:nvPr/>
              </p:nvSpPr>
              <p:spPr bwMode="auto">
                <a:xfrm>
                  <a:off x="1628353" y="2867591"/>
                  <a:ext cx="51822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182" name="Text Box 2"/>
                <p:cNvSpPr txBox="1">
                  <a:spLocks noChangeArrowheads="1"/>
                </p:cNvSpPr>
                <p:nvPr/>
              </p:nvSpPr>
              <p:spPr bwMode="auto">
                <a:xfrm>
                  <a:off x="340627" y="2867592"/>
                  <a:ext cx="51822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183" name="Text Box 2"/>
                <p:cNvSpPr txBox="1">
                  <a:spLocks noChangeArrowheads="1"/>
                </p:cNvSpPr>
                <p:nvPr/>
              </p:nvSpPr>
              <p:spPr bwMode="auto">
                <a:xfrm>
                  <a:off x="236755" y="355754"/>
                  <a:ext cx="532501" cy="339663"/>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184" name="Text Box 2"/>
                <p:cNvSpPr txBox="1">
                  <a:spLocks noChangeArrowheads="1"/>
                </p:cNvSpPr>
                <p:nvPr/>
              </p:nvSpPr>
              <p:spPr bwMode="auto">
                <a:xfrm>
                  <a:off x="1492405" y="824667"/>
                  <a:ext cx="934946"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185" name="Freeform 184"/>
                <p:cNvSpPr/>
                <p:nvPr/>
              </p:nvSpPr>
              <p:spPr>
                <a:xfrm>
                  <a:off x="974154" y="332018"/>
                  <a:ext cx="1554388" cy="1058089"/>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86" name="Text Box 2"/>
                <p:cNvSpPr txBox="1">
                  <a:spLocks noChangeArrowheads="1"/>
                </p:cNvSpPr>
                <p:nvPr/>
              </p:nvSpPr>
              <p:spPr bwMode="auto">
                <a:xfrm>
                  <a:off x="1310306" y="494959"/>
                  <a:ext cx="1061450" cy="172681"/>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dirty="0">
                      <a:solidFill>
                        <a:srgbClr val="FFFFFF"/>
                      </a:solidFill>
                      <a:latin typeface="Calibri"/>
                      <a:ea typeface="Times New Roman"/>
                      <a:cs typeface="Arial"/>
                    </a:rPr>
                    <a:t>Root of discontinuity</a:t>
                  </a:r>
                  <a:endParaRPr lang="en-GB" sz="1100" dirty="0">
                    <a:solidFill>
                      <a:prstClr val="black"/>
                    </a:solidFill>
                    <a:latin typeface="Times New Roman"/>
                    <a:ea typeface="SimSun"/>
                  </a:endParaRPr>
                </a:p>
              </p:txBody>
            </p:sp>
            <p:cxnSp>
              <p:nvCxnSpPr>
                <p:cNvPr id="187" name="Straight Arrow Connector 186"/>
                <p:cNvCxnSpPr/>
                <p:nvPr/>
              </p:nvCxnSpPr>
              <p:spPr>
                <a:xfrm flipH="1">
                  <a:off x="1215701" y="661371"/>
                  <a:ext cx="347345" cy="3562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8" name="TextBox 168"/>
                <p:cNvSpPr txBox="1"/>
                <p:nvPr/>
              </p:nvSpPr>
              <p:spPr>
                <a:xfrm rot="16200000">
                  <a:off x="2716365" y="1501744"/>
                  <a:ext cx="712268" cy="256109"/>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Strain</a:t>
                  </a:r>
                  <a:endParaRPr lang="en-GB" sz="1200">
                    <a:solidFill>
                      <a:prstClr val="black"/>
                    </a:solidFill>
                    <a:latin typeface="Times New Roman"/>
                    <a:ea typeface="SimSun"/>
                  </a:endParaRPr>
                </a:p>
              </p:txBody>
            </p:sp>
          </p:grpSp>
        </p:grpSp>
      </p:grpSp>
      <p:sp>
        <p:nvSpPr>
          <p:cNvPr id="215" name="Rectangle 27"/>
          <p:cNvSpPr txBox="1">
            <a:spLocks noChangeArrowheads="1"/>
          </p:cNvSpPr>
          <p:nvPr/>
        </p:nvSpPr>
        <p:spPr bwMode="auto">
          <a:xfrm>
            <a:off x="96301" y="259950"/>
            <a:ext cx="1261717" cy="649287"/>
          </a:xfrm>
          <a:prstGeom prst="rect">
            <a:avLst/>
          </a:prstGeom>
          <a:noFill/>
          <a:ln w="9525">
            <a:noFill/>
            <a:miter lim="800000"/>
            <a:headEnd/>
            <a:tailEnd/>
          </a:ln>
        </p:spPr>
        <p:txBody>
          <a:bodyPr/>
          <a:lstStyle/>
          <a:p>
            <a:pPr algn="l" eaLnBrk="1" fontAlgn="auto" hangingPunct="1">
              <a:spcBef>
                <a:spcPts val="0"/>
              </a:spcBef>
              <a:spcAft>
                <a:spcPts val="0"/>
              </a:spcAft>
            </a:pPr>
            <a:r>
              <a:rPr lang="en-GB" sz="3500" dirty="0">
                <a:solidFill>
                  <a:srgbClr val="1F497D"/>
                </a:solidFill>
              </a:rPr>
              <a:t>15kN</a:t>
            </a:r>
            <a:endParaRPr lang="en-US" sz="3500" dirty="0">
              <a:solidFill>
                <a:srgbClr val="1F497D"/>
              </a:solidFill>
            </a:endParaRPr>
          </a:p>
        </p:txBody>
      </p:sp>
      <p:sp>
        <p:nvSpPr>
          <p:cNvPr id="7" name="Rectangle 2"/>
          <p:cNvSpPr>
            <a:spLocks noChangeAspect="1" noChangeArrowheads="1"/>
          </p:cNvSpPr>
          <p:nvPr/>
        </p:nvSpPr>
        <p:spPr bwMode="auto">
          <a:xfrm>
            <a:off x="514350" y="0"/>
            <a:ext cx="8229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1" fontAlgn="auto" hangingPunct="1">
              <a:spcBef>
                <a:spcPts val="0"/>
              </a:spcBef>
              <a:spcAft>
                <a:spcPts val="0"/>
              </a:spcAft>
            </a:pPr>
            <a:endParaRPr lang="en-GB" sz="1800">
              <a:solidFill>
                <a:prstClr val="black"/>
              </a:solidFill>
              <a:latin typeface="Calibri"/>
            </a:endParaRPr>
          </a:p>
        </p:txBody>
      </p:sp>
      <p:sp>
        <p:nvSpPr>
          <p:cNvPr id="148" name="Freeform 147"/>
          <p:cNvSpPr/>
          <p:nvPr/>
        </p:nvSpPr>
        <p:spPr>
          <a:xfrm>
            <a:off x="4001676" y="941535"/>
            <a:ext cx="1441369" cy="951215"/>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49" name="Text Box 2"/>
          <p:cNvSpPr txBox="1">
            <a:spLocks noChangeArrowheads="1"/>
          </p:cNvSpPr>
          <p:nvPr/>
        </p:nvSpPr>
        <p:spPr bwMode="auto">
          <a:xfrm>
            <a:off x="3317704" y="940586"/>
            <a:ext cx="490749" cy="313661"/>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150" name="Text Box 2"/>
          <p:cNvSpPr txBox="1">
            <a:spLocks noChangeArrowheads="1"/>
          </p:cNvSpPr>
          <p:nvPr/>
        </p:nvSpPr>
        <p:spPr bwMode="auto">
          <a:xfrm>
            <a:off x="4474882" y="1373602"/>
            <a:ext cx="861640" cy="16668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151" name="Freeform 150"/>
          <p:cNvSpPr/>
          <p:nvPr/>
        </p:nvSpPr>
        <p:spPr>
          <a:xfrm>
            <a:off x="3997286" y="918667"/>
            <a:ext cx="1432514" cy="977091"/>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52" name="Text Box 2"/>
          <p:cNvSpPr txBox="1">
            <a:spLocks noChangeArrowheads="1"/>
          </p:cNvSpPr>
          <p:nvPr/>
        </p:nvSpPr>
        <p:spPr bwMode="auto">
          <a:xfrm>
            <a:off x="4307061" y="1069134"/>
            <a:ext cx="978797" cy="159462"/>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a:solidFill>
                  <a:srgbClr val="FFFFFF"/>
                </a:solidFill>
                <a:latin typeface="Calibri"/>
                <a:ea typeface="Times New Roman"/>
                <a:cs typeface="Arial"/>
              </a:rPr>
              <a:t>Root of discontinuity</a:t>
            </a:r>
            <a:endParaRPr lang="en-GB" sz="1100">
              <a:solidFill>
                <a:prstClr val="black"/>
              </a:solidFill>
              <a:latin typeface="Times New Roman"/>
              <a:ea typeface="SimSun"/>
            </a:endParaRPr>
          </a:p>
        </p:txBody>
      </p:sp>
      <p:cxnSp>
        <p:nvCxnSpPr>
          <p:cNvPr id="153" name="Straight Arrow Connector 152"/>
          <p:cNvCxnSpPr/>
          <p:nvPr/>
        </p:nvCxnSpPr>
        <p:spPr>
          <a:xfrm flipH="1">
            <a:off x="4219894" y="1222807"/>
            <a:ext cx="320111" cy="3289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4" name="TextBox 192"/>
          <p:cNvSpPr txBox="1"/>
          <p:nvPr/>
        </p:nvSpPr>
        <p:spPr>
          <a:xfrm rot="16200000">
            <a:off x="5602215" y="1999085"/>
            <a:ext cx="658314" cy="236028"/>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Strain</a:t>
            </a:r>
            <a:endParaRPr lang="en-GB" sz="1200">
              <a:solidFill>
                <a:prstClr val="black"/>
              </a:solidFill>
              <a:latin typeface="Times New Roman"/>
              <a:ea typeface="SimSun"/>
            </a:endParaRPr>
          </a:p>
        </p:txBody>
      </p:sp>
      <p:sp>
        <p:nvSpPr>
          <p:cNvPr id="155" name="Freeform 154"/>
          <p:cNvSpPr/>
          <p:nvPr/>
        </p:nvSpPr>
        <p:spPr>
          <a:xfrm>
            <a:off x="6802908" y="937169"/>
            <a:ext cx="1441369" cy="951215"/>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56" name="Text Box 2"/>
          <p:cNvSpPr txBox="1">
            <a:spLocks noChangeArrowheads="1"/>
          </p:cNvSpPr>
          <p:nvPr/>
        </p:nvSpPr>
        <p:spPr bwMode="auto">
          <a:xfrm>
            <a:off x="6118936" y="936220"/>
            <a:ext cx="490749" cy="313661"/>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157" name="Text Box 2"/>
          <p:cNvSpPr txBox="1">
            <a:spLocks noChangeArrowheads="1"/>
          </p:cNvSpPr>
          <p:nvPr/>
        </p:nvSpPr>
        <p:spPr bwMode="auto">
          <a:xfrm>
            <a:off x="7276094" y="1369237"/>
            <a:ext cx="862211" cy="16668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158" name="Freeform 157"/>
          <p:cNvSpPr/>
          <p:nvPr/>
        </p:nvSpPr>
        <p:spPr>
          <a:xfrm>
            <a:off x="6798518" y="914301"/>
            <a:ext cx="1432513" cy="977091"/>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59" name="Text Box 2"/>
          <p:cNvSpPr txBox="1">
            <a:spLocks noChangeArrowheads="1"/>
          </p:cNvSpPr>
          <p:nvPr/>
        </p:nvSpPr>
        <p:spPr bwMode="auto">
          <a:xfrm>
            <a:off x="7108274" y="1064769"/>
            <a:ext cx="978225" cy="159462"/>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a:solidFill>
                  <a:srgbClr val="FFFFFF"/>
                </a:solidFill>
                <a:latin typeface="Calibri"/>
                <a:ea typeface="Times New Roman"/>
                <a:cs typeface="Arial"/>
              </a:rPr>
              <a:t>Root of discontinuity</a:t>
            </a:r>
            <a:endParaRPr lang="en-GB" sz="1100">
              <a:solidFill>
                <a:prstClr val="black"/>
              </a:solidFill>
              <a:latin typeface="Times New Roman"/>
              <a:ea typeface="SimSun"/>
            </a:endParaRPr>
          </a:p>
        </p:txBody>
      </p:sp>
      <p:cxnSp>
        <p:nvCxnSpPr>
          <p:cNvPr id="160" name="Straight Arrow Connector 159"/>
          <p:cNvCxnSpPr/>
          <p:nvPr/>
        </p:nvCxnSpPr>
        <p:spPr>
          <a:xfrm flipH="1">
            <a:off x="7021126" y="1218441"/>
            <a:ext cx="320111" cy="3289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80"/>
          <p:cNvSpPr txBox="1"/>
          <p:nvPr/>
        </p:nvSpPr>
        <p:spPr>
          <a:xfrm rot="16200000">
            <a:off x="8518358" y="1994720"/>
            <a:ext cx="657743" cy="236028"/>
          </a:xfrm>
          <a:prstGeom prst="rect">
            <a:avLst/>
          </a:prstGeom>
          <a:noFill/>
        </p:spPr>
        <p:txBody>
          <a:bodyPr wrap="square" rtlCol="0">
            <a:spAutoFit/>
          </a:bodyPr>
          <a:lstStyle/>
          <a:p>
            <a:pPr algn="l" eaLnBrk="1" fontAlgn="auto" hangingPunct="1">
              <a:spcBef>
                <a:spcPts val="0"/>
              </a:spcBef>
              <a:spcAft>
                <a:spcPts val="0"/>
              </a:spcAft>
            </a:pPr>
            <a:r>
              <a:rPr lang="en-GB" sz="1100" dirty="0">
                <a:solidFill>
                  <a:srgbClr val="000000"/>
                </a:solidFill>
                <a:latin typeface="Calibri"/>
                <a:ea typeface="SimSun"/>
                <a:cs typeface="Arial"/>
              </a:rPr>
              <a:t>Strain</a:t>
            </a:r>
            <a:endParaRPr lang="en-GB" sz="1200" dirty="0">
              <a:solidFill>
                <a:prstClr val="black"/>
              </a:solidFill>
              <a:latin typeface="Times New Roman"/>
              <a:ea typeface="SimSun"/>
            </a:endParaRPr>
          </a:p>
        </p:txBody>
      </p:sp>
      <p:sp>
        <p:nvSpPr>
          <p:cNvPr id="162" name="Freeform 161"/>
          <p:cNvSpPr/>
          <p:nvPr/>
        </p:nvSpPr>
        <p:spPr>
          <a:xfrm>
            <a:off x="1112341" y="932802"/>
            <a:ext cx="1441369" cy="951215"/>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63" name="Text Box 2"/>
          <p:cNvSpPr txBox="1">
            <a:spLocks noChangeArrowheads="1"/>
          </p:cNvSpPr>
          <p:nvPr/>
        </p:nvSpPr>
        <p:spPr bwMode="auto">
          <a:xfrm>
            <a:off x="428369" y="931853"/>
            <a:ext cx="490749" cy="313661"/>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164" name="Text Box 2"/>
          <p:cNvSpPr txBox="1">
            <a:spLocks noChangeArrowheads="1"/>
          </p:cNvSpPr>
          <p:nvPr/>
        </p:nvSpPr>
        <p:spPr bwMode="auto">
          <a:xfrm>
            <a:off x="1585567" y="1364870"/>
            <a:ext cx="861640" cy="16668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165" name="Freeform 164"/>
          <p:cNvSpPr/>
          <p:nvPr/>
        </p:nvSpPr>
        <p:spPr>
          <a:xfrm>
            <a:off x="1107951" y="909934"/>
            <a:ext cx="1432513" cy="977091"/>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66" name="Text Box 2"/>
          <p:cNvSpPr txBox="1">
            <a:spLocks noChangeArrowheads="1"/>
          </p:cNvSpPr>
          <p:nvPr/>
        </p:nvSpPr>
        <p:spPr bwMode="auto">
          <a:xfrm>
            <a:off x="1417746" y="1060402"/>
            <a:ext cx="978225" cy="159462"/>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dirty="0">
                <a:solidFill>
                  <a:srgbClr val="FFFFFF"/>
                </a:solidFill>
                <a:latin typeface="Calibri"/>
                <a:ea typeface="Times New Roman"/>
                <a:cs typeface="Arial"/>
              </a:rPr>
              <a:t>Root of discontinuity</a:t>
            </a:r>
            <a:endParaRPr lang="en-GB" sz="1100" dirty="0">
              <a:solidFill>
                <a:prstClr val="black"/>
              </a:solidFill>
              <a:latin typeface="Times New Roman"/>
              <a:ea typeface="SimSun"/>
            </a:endParaRPr>
          </a:p>
        </p:txBody>
      </p:sp>
      <p:cxnSp>
        <p:nvCxnSpPr>
          <p:cNvPr id="167" name="Straight Arrow Connector 166"/>
          <p:cNvCxnSpPr/>
          <p:nvPr/>
        </p:nvCxnSpPr>
        <p:spPr>
          <a:xfrm flipH="1">
            <a:off x="1330559" y="1214074"/>
            <a:ext cx="320111" cy="3289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8"/>
          <p:cNvSpPr txBox="1"/>
          <p:nvPr/>
        </p:nvSpPr>
        <p:spPr>
          <a:xfrm rot="16200000">
            <a:off x="2712900" y="1990353"/>
            <a:ext cx="657743" cy="236028"/>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Strain</a:t>
            </a:r>
            <a:endParaRPr lang="en-GB" sz="1200">
              <a:solidFill>
                <a:prstClr val="black"/>
              </a:solidFill>
              <a:latin typeface="Times New Roman"/>
              <a:ea typeface="SimSun"/>
            </a:endParaRPr>
          </a:p>
        </p:txBody>
      </p:sp>
      <p:cxnSp>
        <p:nvCxnSpPr>
          <p:cNvPr id="89" name="Straight Arrow Connector 88"/>
          <p:cNvCxnSpPr/>
          <p:nvPr/>
        </p:nvCxnSpPr>
        <p:spPr>
          <a:xfrm>
            <a:off x="673742" y="1531558"/>
            <a:ext cx="1150465" cy="13005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0" name="Rectangle 3"/>
          <p:cNvSpPr txBox="1">
            <a:spLocks noChangeArrowheads="1"/>
          </p:cNvSpPr>
          <p:nvPr/>
        </p:nvSpPr>
        <p:spPr bwMode="auto">
          <a:xfrm>
            <a:off x="630367" y="3791786"/>
            <a:ext cx="7613909" cy="1593014"/>
          </a:xfrm>
          <a:prstGeom prst="rect">
            <a:avLst/>
          </a:prstGeom>
          <a:noFill/>
          <a:ln w="9525">
            <a:noFill/>
            <a:miter lim="800000"/>
            <a:headEnd/>
            <a:tailEnd/>
          </a:ln>
        </p:spPr>
        <p:txBody>
          <a:bodyPr vert="horz" wrap="square" lIns="0" tIns="45720" rIns="91440" bIns="45720" numCol="1" anchor="t" anchorCtr="0" compatLnSpc="1">
            <a:prstTxWarp prst="textNoShape">
              <a:avLst/>
            </a:prstTxWarp>
            <a:noAutofit/>
          </a:bodyPr>
          <a:lstStyle/>
          <a:p>
            <a:pPr algn="l" eaLnBrk="1" fontAlgn="auto" hangingPunct="1">
              <a:spcBef>
                <a:spcPts val="0"/>
              </a:spcBef>
              <a:spcAft>
                <a:spcPct val="70000"/>
              </a:spcAft>
              <a:defRPr/>
            </a:pPr>
            <a:r>
              <a:rPr lang="en-GB" sz="1800" kern="0" dirty="0">
                <a:solidFill>
                  <a:prstClr val="black"/>
                </a:solidFill>
                <a:latin typeface="Calibri"/>
                <a:cs typeface="Arial" pitchFamily="34" charset="0"/>
              </a:rPr>
              <a:t>Axial strain distribution shows load transfer between inner and outer adherends</a:t>
            </a:r>
          </a:p>
          <a:p>
            <a:pPr algn="l" eaLnBrk="1" fontAlgn="auto" hangingPunct="1">
              <a:spcBef>
                <a:spcPts val="0"/>
              </a:spcBef>
              <a:spcAft>
                <a:spcPct val="70000"/>
              </a:spcAft>
              <a:defRPr/>
            </a:pPr>
            <a:r>
              <a:rPr lang="en-GB" sz="1800" kern="0" dirty="0">
                <a:solidFill>
                  <a:prstClr val="black"/>
                </a:solidFill>
                <a:latin typeface="Calibri"/>
                <a:cs typeface="Arial" pitchFamily="34" charset="0"/>
              </a:rPr>
              <a:t>Large peel strain concentration in outer adherend due to eccentricity of the load path</a:t>
            </a:r>
          </a:p>
          <a:p>
            <a:pPr algn="l" eaLnBrk="1" fontAlgn="auto" hangingPunct="1">
              <a:spcBef>
                <a:spcPts val="0"/>
              </a:spcBef>
              <a:spcAft>
                <a:spcPct val="70000"/>
              </a:spcAft>
              <a:defRPr/>
            </a:pPr>
            <a:r>
              <a:rPr lang="en-GB" sz="1800" kern="0" dirty="0">
                <a:solidFill>
                  <a:prstClr val="black"/>
                </a:solidFill>
                <a:latin typeface="Calibri"/>
                <a:cs typeface="Arial" pitchFamily="34" charset="0"/>
              </a:rPr>
              <a:t>High shear strain in adhesive layer – shear across adhesive primary load transfer mechanism</a:t>
            </a:r>
          </a:p>
          <a:p>
            <a:pPr algn="l" eaLnBrk="1" fontAlgn="auto" hangingPunct="1">
              <a:spcBef>
                <a:spcPts val="0"/>
              </a:spcBef>
              <a:spcAft>
                <a:spcPct val="70000"/>
              </a:spcAft>
              <a:defRPr/>
            </a:pPr>
            <a:r>
              <a:rPr lang="en-GB" sz="1800" dirty="0">
                <a:solidFill>
                  <a:prstClr val="black"/>
                </a:solidFill>
                <a:latin typeface="Calibri"/>
              </a:rPr>
              <a:t>Peel and shear strains concentrated at the interface between the materials identifying some coupling of the response due to the through-thickness load transfer in the structure</a:t>
            </a:r>
            <a:endParaRPr lang="en-GB" sz="1000" kern="0" dirty="0">
              <a:solidFill>
                <a:prstClr val="black"/>
              </a:solidFill>
              <a:latin typeface="Calibri"/>
              <a:cs typeface="Arial" pitchFamily="34" charset="0"/>
            </a:endParaRPr>
          </a:p>
        </p:txBody>
      </p:sp>
    </p:spTree>
    <p:extLst>
      <p:ext uri="{BB962C8B-B14F-4D97-AF65-F5344CB8AC3E}">
        <p14:creationId xmlns:p14="http://schemas.microsoft.com/office/powerpoint/2010/main" val="33776797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a:picLocks noChangeAspect="1" noChangeArrowheads="1"/>
          </p:cNvPicPr>
          <p:nvPr/>
        </p:nvPicPr>
        <p:blipFill rotWithShape="1">
          <a:blip r:embed="rId2">
            <a:extLst>
              <a:ext uri="{28A0092B-C50C-407E-A947-70E740481C1C}">
                <a14:useLocalDpi xmlns:a14="http://schemas.microsoft.com/office/drawing/2010/main" val="0"/>
              </a:ext>
            </a:extLst>
          </a:blip>
          <a:srcRect t="28781" b="21784"/>
          <a:stretch/>
        </p:blipFill>
        <p:spPr bwMode="auto">
          <a:xfrm>
            <a:off x="216434" y="594050"/>
            <a:ext cx="8777097" cy="300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5" name="Group 94"/>
          <p:cNvGrpSpPr/>
          <p:nvPr/>
        </p:nvGrpSpPr>
        <p:grpSpPr>
          <a:xfrm>
            <a:off x="527135" y="1355684"/>
            <a:ext cx="7354878" cy="2131287"/>
            <a:chOff x="431585" y="1058025"/>
            <a:chExt cx="10216439" cy="2960684"/>
          </a:xfrm>
        </p:grpSpPr>
        <p:grpSp>
          <p:nvGrpSpPr>
            <p:cNvPr id="96" name="Group 95"/>
            <p:cNvGrpSpPr/>
            <p:nvPr/>
          </p:nvGrpSpPr>
          <p:grpSpPr>
            <a:xfrm>
              <a:off x="4445042" y="1070156"/>
              <a:ext cx="2311905" cy="2948553"/>
              <a:chOff x="4415949" y="930810"/>
              <a:chExt cx="1805954" cy="2298508"/>
            </a:xfrm>
          </p:grpSpPr>
          <p:cxnSp>
            <p:nvCxnSpPr>
              <p:cNvPr id="124" name="Straight Connector 123"/>
              <p:cNvCxnSpPr/>
              <p:nvPr/>
            </p:nvCxnSpPr>
            <p:spPr bwMode="auto">
              <a:xfrm>
                <a:off x="5414099" y="1272544"/>
                <a:ext cx="0" cy="195677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125" name="Straight Connector 124"/>
              <p:cNvCxnSpPr/>
              <p:nvPr/>
            </p:nvCxnSpPr>
            <p:spPr bwMode="auto">
              <a:xfrm flipH="1">
                <a:off x="5054263" y="930810"/>
                <a:ext cx="19039" cy="2298508"/>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126" name="Text Box 2"/>
              <p:cNvSpPr txBox="1">
                <a:spLocks noChangeArrowheads="1"/>
              </p:cNvSpPr>
              <p:nvPr/>
            </p:nvSpPr>
            <p:spPr bwMode="auto">
              <a:xfrm rot="16200000">
                <a:off x="4989269" y="2781071"/>
                <a:ext cx="517808" cy="19576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Adhesive</a:t>
                </a:r>
                <a:endParaRPr lang="en-GB" sz="1200">
                  <a:solidFill>
                    <a:prstClr val="black"/>
                  </a:solidFill>
                  <a:latin typeface="Times New Roman"/>
                  <a:ea typeface="SimSun"/>
                </a:endParaRPr>
              </a:p>
            </p:txBody>
          </p:sp>
          <p:sp>
            <p:nvSpPr>
              <p:cNvPr id="127" name="Text Box 2"/>
              <p:cNvSpPr txBox="1">
                <a:spLocks noChangeArrowheads="1"/>
              </p:cNvSpPr>
              <p:nvPr/>
            </p:nvSpPr>
            <p:spPr bwMode="auto">
              <a:xfrm>
                <a:off x="5703676" y="2964379"/>
                <a:ext cx="51822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128" name="Text Box 2"/>
              <p:cNvSpPr txBox="1">
                <a:spLocks noChangeArrowheads="1"/>
              </p:cNvSpPr>
              <p:nvPr/>
            </p:nvSpPr>
            <p:spPr bwMode="auto">
              <a:xfrm>
                <a:off x="4415949" y="2964382"/>
                <a:ext cx="51822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grpSp>
        <p:grpSp>
          <p:nvGrpSpPr>
            <p:cNvPr id="97" name="Group 96"/>
            <p:cNvGrpSpPr/>
            <p:nvPr/>
          </p:nvGrpSpPr>
          <p:grpSpPr>
            <a:xfrm>
              <a:off x="8336119" y="1064090"/>
              <a:ext cx="2311905" cy="2948552"/>
              <a:chOff x="8307033" y="924744"/>
              <a:chExt cx="1805955" cy="2298508"/>
            </a:xfrm>
          </p:grpSpPr>
          <p:cxnSp>
            <p:nvCxnSpPr>
              <p:cNvPr id="112" name="Straight Connector 111"/>
              <p:cNvCxnSpPr/>
              <p:nvPr/>
            </p:nvCxnSpPr>
            <p:spPr bwMode="auto">
              <a:xfrm>
                <a:off x="9305205" y="1266478"/>
                <a:ext cx="0" cy="195677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113" name="Straight Connector 112"/>
              <p:cNvCxnSpPr/>
              <p:nvPr/>
            </p:nvCxnSpPr>
            <p:spPr bwMode="auto">
              <a:xfrm flipH="1">
                <a:off x="8945369" y="924744"/>
                <a:ext cx="19039" cy="2298508"/>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114" name="Text Box 2"/>
              <p:cNvSpPr txBox="1">
                <a:spLocks noChangeArrowheads="1"/>
              </p:cNvSpPr>
              <p:nvPr/>
            </p:nvSpPr>
            <p:spPr bwMode="auto">
              <a:xfrm rot="16200000">
                <a:off x="8880355" y="2775004"/>
                <a:ext cx="519046" cy="19576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Adhesive</a:t>
                </a:r>
                <a:endParaRPr lang="en-GB" sz="1200">
                  <a:solidFill>
                    <a:prstClr val="black"/>
                  </a:solidFill>
                  <a:latin typeface="Times New Roman"/>
                  <a:ea typeface="SimSun"/>
                </a:endParaRPr>
              </a:p>
            </p:txBody>
          </p:sp>
          <p:sp>
            <p:nvSpPr>
              <p:cNvPr id="115" name="Text Box 2"/>
              <p:cNvSpPr txBox="1">
                <a:spLocks noChangeArrowheads="1"/>
              </p:cNvSpPr>
              <p:nvPr/>
            </p:nvSpPr>
            <p:spPr bwMode="auto">
              <a:xfrm>
                <a:off x="9594761" y="2958316"/>
                <a:ext cx="51822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116" name="Text Box 2"/>
              <p:cNvSpPr txBox="1">
                <a:spLocks noChangeArrowheads="1"/>
              </p:cNvSpPr>
              <p:nvPr/>
            </p:nvSpPr>
            <p:spPr bwMode="auto">
              <a:xfrm>
                <a:off x="8307033" y="2958316"/>
                <a:ext cx="51822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grpSp>
        <p:grpSp>
          <p:nvGrpSpPr>
            <p:cNvPr id="98" name="Group 97"/>
            <p:cNvGrpSpPr/>
            <p:nvPr/>
          </p:nvGrpSpPr>
          <p:grpSpPr>
            <a:xfrm>
              <a:off x="431585" y="1058025"/>
              <a:ext cx="2311904" cy="2948553"/>
              <a:chOff x="402486" y="918678"/>
              <a:chExt cx="1805953" cy="2298508"/>
            </a:xfrm>
          </p:grpSpPr>
          <p:cxnSp>
            <p:nvCxnSpPr>
              <p:cNvPr id="100" name="Straight Connector 99"/>
              <p:cNvCxnSpPr/>
              <p:nvPr/>
            </p:nvCxnSpPr>
            <p:spPr bwMode="auto">
              <a:xfrm>
                <a:off x="1400613" y="1260412"/>
                <a:ext cx="0" cy="195677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101" name="Straight Connector 100"/>
              <p:cNvCxnSpPr/>
              <p:nvPr/>
            </p:nvCxnSpPr>
            <p:spPr bwMode="auto">
              <a:xfrm flipH="1">
                <a:off x="1040777" y="918678"/>
                <a:ext cx="19039" cy="2298508"/>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102" name="Text Box 2"/>
              <p:cNvSpPr txBox="1">
                <a:spLocks noChangeArrowheads="1"/>
              </p:cNvSpPr>
              <p:nvPr/>
            </p:nvSpPr>
            <p:spPr bwMode="auto">
              <a:xfrm rot="16200000">
                <a:off x="975806" y="2768942"/>
                <a:ext cx="519046" cy="19576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Adhesive</a:t>
                </a:r>
                <a:endParaRPr lang="en-GB" sz="1200">
                  <a:solidFill>
                    <a:prstClr val="black"/>
                  </a:solidFill>
                  <a:latin typeface="Times New Roman"/>
                  <a:ea typeface="SimSun"/>
                </a:endParaRPr>
              </a:p>
            </p:txBody>
          </p:sp>
          <p:sp>
            <p:nvSpPr>
              <p:cNvPr id="103" name="Text Box 2"/>
              <p:cNvSpPr txBox="1">
                <a:spLocks noChangeArrowheads="1"/>
              </p:cNvSpPr>
              <p:nvPr/>
            </p:nvSpPr>
            <p:spPr bwMode="auto">
              <a:xfrm>
                <a:off x="1690212" y="2952250"/>
                <a:ext cx="51822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104" name="Text Box 2"/>
              <p:cNvSpPr txBox="1">
                <a:spLocks noChangeArrowheads="1"/>
              </p:cNvSpPr>
              <p:nvPr/>
            </p:nvSpPr>
            <p:spPr bwMode="auto">
              <a:xfrm>
                <a:off x="402486" y="2952250"/>
                <a:ext cx="517607" cy="18050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CSM</a:t>
                </a:r>
                <a:endParaRPr lang="en-GB" sz="1200">
                  <a:solidFill>
                    <a:prstClr val="black"/>
                  </a:solidFill>
                  <a:latin typeface="Times New Roman"/>
                  <a:ea typeface="SimSun"/>
                </a:endParaRPr>
              </a:p>
            </p:txBody>
          </p:sp>
        </p:grpSp>
      </p:grpSp>
      <p:sp>
        <p:nvSpPr>
          <p:cNvPr id="7" name="Rectangle 2"/>
          <p:cNvSpPr>
            <a:spLocks noChangeAspect="1" noChangeArrowheads="1"/>
          </p:cNvSpPr>
          <p:nvPr/>
        </p:nvSpPr>
        <p:spPr bwMode="auto">
          <a:xfrm>
            <a:off x="514350" y="0"/>
            <a:ext cx="8229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1" fontAlgn="auto" hangingPunct="1">
              <a:spcBef>
                <a:spcPts val="0"/>
              </a:spcBef>
              <a:spcAft>
                <a:spcPts val="0"/>
              </a:spcAft>
            </a:pPr>
            <a:endParaRPr lang="en-GB" sz="1800">
              <a:solidFill>
                <a:prstClr val="black"/>
              </a:solidFill>
              <a:latin typeface="Calibri"/>
            </a:endParaRPr>
          </a:p>
        </p:txBody>
      </p:sp>
      <p:sp>
        <p:nvSpPr>
          <p:cNvPr id="135" name="Oval 134"/>
          <p:cNvSpPr/>
          <p:nvPr/>
        </p:nvSpPr>
        <p:spPr>
          <a:xfrm>
            <a:off x="767341" y="1787942"/>
            <a:ext cx="1359322" cy="1430419"/>
          </a:xfrm>
          <a:prstGeom prst="ellipse">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prstClr val="white"/>
              </a:solidFill>
            </a:endParaRPr>
          </a:p>
        </p:txBody>
      </p:sp>
      <p:sp>
        <p:nvSpPr>
          <p:cNvPr id="159" name="Freeform 158"/>
          <p:cNvSpPr/>
          <p:nvPr/>
        </p:nvSpPr>
        <p:spPr>
          <a:xfrm>
            <a:off x="4001676" y="941535"/>
            <a:ext cx="1441369" cy="951215"/>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60" name="Text Box 2"/>
          <p:cNvSpPr txBox="1">
            <a:spLocks noChangeArrowheads="1"/>
          </p:cNvSpPr>
          <p:nvPr/>
        </p:nvSpPr>
        <p:spPr bwMode="auto">
          <a:xfrm>
            <a:off x="3317704" y="940586"/>
            <a:ext cx="490749" cy="313661"/>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161" name="Text Box 2"/>
          <p:cNvSpPr txBox="1">
            <a:spLocks noChangeArrowheads="1"/>
          </p:cNvSpPr>
          <p:nvPr/>
        </p:nvSpPr>
        <p:spPr bwMode="auto">
          <a:xfrm>
            <a:off x="4474882" y="1373602"/>
            <a:ext cx="861640" cy="16668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162" name="Freeform 161"/>
          <p:cNvSpPr/>
          <p:nvPr/>
        </p:nvSpPr>
        <p:spPr>
          <a:xfrm>
            <a:off x="3997286" y="918667"/>
            <a:ext cx="1432514" cy="977091"/>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63" name="Text Box 2"/>
          <p:cNvSpPr txBox="1">
            <a:spLocks noChangeArrowheads="1"/>
          </p:cNvSpPr>
          <p:nvPr/>
        </p:nvSpPr>
        <p:spPr bwMode="auto">
          <a:xfrm>
            <a:off x="4307061" y="1069134"/>
            <a:ext cx="978797" cy="159462"/>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a:solidFill>
                  <a:srgbClr val="FFFFFF"/>
                </a:solidFill>
                <a:latin typeface="Calibri"/>
                <a:ea typeface="Times New Roman"/>
                <a:cs typeface="Arial"/>
              </a:rPr>
              <a:t>Root of discontinuity</a:t>
            </a:r>
            <a:endParaRPr lang="en-GB" sz="1100">
              <a:solidFill>
                <a:prstClr val="black"/>
              </a:solidFill>
              <a:latin typeface="Times New Roman"/>
              <a:ea typeface="SimSun"/>
            </a:endParaRPr>
          </a:p>
        </p:txBody>
      </p:sp>
      <p:cxnSp>
        <p:nvCxnSpPr>
          <p:cNvPr id="164" name="Straight Arrow Connector 163"/>
          <p:cNvCxnSpPr/>
          <p:nvPr/>
        </p:nvCxnSpPr>
        <p:spPr>
          <a:xfrm flipH="1">
            <a:off x="4219894" y="1222807"/>
            <a:ext cx="320111" cy="3289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5" name="TextBox 192"/>
          <p:cNvSpPr txBox="1"/>
          <p:nvPr/>
        </p:nvSpPr>
        <p:spPr>
          <a:xfrm rot="16200000">
            <a:off x="5602215" y="1999085"/>
            <a:ext cx="658314" cy="236028"/>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Strain</a:t>
            </a:r>
            <a:endParaRPr lang="en-GB" sz="1200">
              <a:solidFill>
                <a:prstClr val="black"/>
              </a:solidFill>
              <a:latin typeface="Times New Roman"/>
              <a:ea typeface="SimSun"/>
            </a:endParaRPr>
          </a:p>
        </p:txBody>
      </p:sp>
      <p:sp>
        <p:nvSpPr>
          <p:cNvPr id="166" name="Freeform 165"/>
          <p:cNvSpPr/>
          <p:nvPr/>
        </p:nvSpPr>
        <p:spPr>
          <a:xfrm>
            <a:off x="6802908" y="937169"/>
            <a:ext cx="1441369" cy="951215"/>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67" name="Text Box 2"/>
          <p:cNvSpPr txBox="1">
            <a:spLocks noChangeArrowheads="1"/>
          </p:cNvSpPr>
          <p:nvPr/>
        </p:nvSpPr>
        <p:spPr bwMode="auto">
          <a:xfrm>
            <a:off x="6118936" y="936220"/>
            <a:ext cx="490749" cy="313661"/>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168" name="Text Box 2"/>
          <p:cNvSpPr txBox="1">
            <a:spLocks noChangeArrowheads="1"/>
          </p:cNvSpPr>
          <p:nvPr/>
        </p:nvSpPr>
        <p:spPr bwMode="auto">
          <a:xfrm>
            <a:off x="7276094" y="1369237"/>
            <a:ext cx="862211" cy="16668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169" name="Freeform 168"/>
          <p:cNvSpPr/>
          <p:nvPr/>
        </p:nvSpPr>
        <p:spPr>
          <a:xfrm>
            <a:off x="6798518" y="914301"/>
            <a:ext cx="1432513" cy="977091"/>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70" name="Text Box 2"/>
          <p:cNvSpPr txBox="1">
            <a:spLocks noChangeArrowheads="1"/>
          </p:cNvSpPr>
          <p:nvPr/>
        </p:nvSpPr>
        <p:spPr bwMode="auto">
          <a:xfrm>
            <a:off x="7108274" y="1064769"/>
            <a:ext cx="978225" cy="159462"/>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a:solidFill>
                  <a:srgbClr val="FFFFFF"/>
                </a:solidFill>
                <a:latin typeface="Calibri"/>
                <a:ea typeface="Times New Roman"/>
                <a:cs typeface="Arial"/>
              </a:rPr>
              <a:t>Root of discontinuity</a:t>
            </a:r>
            <a:endParaRPr lang="en-GB" sz="1100">
              <a:solidFill>
                <a:prstClr val="black"/>
              </a:solidFill>
              <a:latin typeface="Times New Roman"/>
              <a:ea typeface="SimSun"/>
            </a:endParaRPr>
          </a:p>
        </p:txBody>
      </p:sp>
      <p:cxnSp>
        <p:nvCxnSpPr>
          <p:cNvPr id="171" name="Straight Arrow Connector 170"/>
          <p:cNvCxnSpPr/>
          <p:nvPr/>
        </p:nvCxnSpPr>
        <p:spPr>
          <a:xfrm flipH="1">
            <a:off x="7021126" y="1218441"/>
            <a:ext cx="320111" cy="3289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80"/>
          <p:cNvSpPr txBox="1"/>
          <p:nvPr/>
        </p:nvSpPr>
        <p:spPr>
          <a:xfrm rot="16200000">
            <a:off x="8518358" y="1994720"/>
            <a:ext cx="657743" cy="236028"/>
          </a:xfrm>
          <a:prstGeom prst="rect">
            <a:avLst/>
          </a:prstGeom>
          <a:noFill/>
        </p:spPr>
        <p:txBody>
          <a:bodyPr wrap="square" rtlCol="0">
            <a:spAutoFit/>
          </a:bodyPr>
          <a:lstStyle/>
          <a:p>
            <a:pPr algn="l" eaLnBrk="1" fontAlgn="auto" hangingPunct="1">
              <a:spcBef>
                <a:spcPts val="0"/>
              </a:spcBef>
              <a:spcAft>
                <a:spcPts val="0"/>
              </a:spcAft>
            </a:pPr>
            <a:r>
              <a:rPr lang="en-GB" sz="1100" dirty="0">
                <a:solidFill>
                  <a:srgbClr val="000000"/>
                </a:solidFill>
                <a:latin typeface="Calibri"/>
                <a:ea typeface="SimSun"/>
                <a:cs typeface="Arial"/>
              </a:rPr>
              <a:t>Strain</a:t>
            </a:r>
            <a:endParaRPr lang="en-GB" sz="1200" dirty="0">
              <a:solidFill>
                <a:prstClr val="black"/>
              </a:solidFill>
              <a:latin typeface="Times New Roman"/>
              <a:ea typeface="SimSun"/>
            </a:endParaRPr>
          </a:p>
        </p:txBody>
      </p:sp>
      <p:sp>
        <p:nvSpPr>
          <p:cNvPr id="173" name="Freeform 172"/>
          <p:cNvSpPr/>
          <p:nvPr/>
        </p:nvSpPr>
        <p:spPr>
          <a:xfrm>
            <a:off x="1112341" y="932802"/>
            <a:ext cx="1441369" cy="951215"/>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74" name="Text Box 2"/>
          <p:cNvSpPr txBox="1">
            <a:spLocks noChangeArrowheads="1"/>
          </p:cNvSpPr>
          <p:nvPr/>
        </p:nvSpPr>
        <p:spPr bwMode="auto">
          <a:xfrm>
            <a:off x="428369" y="931853"/>
            <a:ext cx="490749" cy="313661"/>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175" name="Text Box 2"/>
          <p:cNvSpPr txBox="1">
            <a:spLocks noChangeArrowheads="1"/>
          </p:cNvSpPr>
          <p:nvPr/>
        </p:nvSpPr>
        <p:spPr bwMode="auto">
          <a:xfrm>
            <a:off x="1585567" y="1364870"/>
            <a:ext cx="861640" cy="16668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176" name="Freeform 175"/>
          <p:cNvSpPr/>
          <p:nvPr/>
        </p:nvSpPr>
        <p:spPr>
          <a:xfrm>
            <a:off x="1107951" y="909934"/>
            <a:ext cx="1432513" cy="977091"/>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77" name="Text Box 2"/>
          <p:cNvSpPr txBox="1">
            <a:spLocks noChangeArrowheads="1"/>
          </p:cNvSpPr>
          <p:nvPr/>
        </p:nvSpPr>
        <p:spPr bwMode="auto">
          <a:xfrm>
            <a:off x="1417746" y="1060402"/>
            <a:ext cx="978225" cy="159462"/>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dirty="0">
                <a:solidFill>
                  <a:srgbClr val="FFFFFF"/>
                </a:solidFill>
                <a:latin typeface="Calibri"/>
                <a:ea typeface="Times New Roman"/>
                <a:cs typeface="Arial"/>
              </a:rPr>
              <a:t>Root of discontinuity</a:t>
            </a:r>
            <a:endParaRPr lang="en-GB" sz="1100" dirty="0">
              <a:solidFill>
                <a:prstClr val="black"/>
              </a:solidFill>
              <a:latin typeface="Times New Roman"/>
              <a:ea typeface="SimSun"/>
            </a:endParaRPr>
          </a:p>
        </p:txBody>
      </p:sp>
      <p:cxnSp>
        <p:nvCxnSpPr>
          <p:cNvPr id="178" name="Straight Arrow Connector 177"/>
          <p:cNvCxnSpPr/>
          <p:nvPr/>
        </p:nvCxnSpPr>
        <p:spPr>
          <a:xfrm flipH="1">
            <a:off x="1330559" y="1214074"/>
            <a:ext cx="320111" cy="3289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9" name="TextBox 168"/>
          <p:cNvSpPr txBox="1"/>
          <p:nvPr/>
        </p:nvSpPr>
        <p:spPr>
          <a:xfrm rot="16200000">
            <a:off x="2712900" y="1990353"/>
            <a:ext cx="657743" cy="236028"/>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Strain</a:t>
            </a:r>
            <a:endParaRPr lang="en-GB" sz="1200">
              <a:solidFill>
                <a:prstClr val="black"/>
              </a:solidFill>
              <a:latin typeface="Times New Roman"/>
              <a:ea typeface="SimSun"/>
            </a:endParaRPr>
          </a:p>
        </p:txBody>
      </p:sp>
      <p:sp>
        <p:nvSpPr>
          <p:cNvPr id="180" name="Rectangle 3"/>
          <p:cNvSpPr txBox="1">
            <a:spLocks noChangeArrowheads="1"/>
          </p:cNvSpPr>
          <p:nvPr/>
        </p:nvSpPr>
        <p:spPr bwMode="auto">
          <a:xfrm>
            <a:off x="630367" y="3550486"/>
            <a:ext cx="7613909" cy="1593014"/>
          </a:xfrm>
          <a:prstGeom prst="rect">
            <a:avLst/>
          </a:prstGeom>
          <a:noFill/>
          <a:ln w="9525">
            <a:noFill/>
            <a:miter lim="800000"/>
            <a:headEnd/>
            <a:tailEnd/>
          </a:ln>
        </p:spPr>
        <p:txBody>
          <a:bodyPr vert="horz" wrap="square" lIns="0" tIns="45720" rIns="91440" bIns="45720" numCol="1" anchor="t" anchorCtr="0" compatLnSpc="1">
            <a:prstTxWarp prst="textNoShape">
              <a:avLst/>
            </a:prstTxWarp>
            <a:noAutofit/>
          </a:bodyPr>
          <a:lstStyle/>
          <a:p>
            <a:pPr algn="l" eaLnBrk="1" fontAlgn="auto" hangingPunct="1">
              <a:spcBef>
                <a:spcPts val="0"/>
              </a:spcBef>
              <a:spcAft>
                <a:spcPct val="70000"/>
              </a:spcAft>
              <a:defRPr/>
            </a:pPr>
            <a:r>
              <a:rPr lang="en-GB" sz="1800" kern="0" dirty="0">
                <a:solidFill>
                  <a:prstClr val="black"/>
                </a:solidFill>
                <a:latin typeface="Calibri"/>
                <a:cs typeface="Arial" pitchFamily="34" charset="0"/>
              </a:rPr>
              <a:t>Indication of damage occurring within joint identifiable due to change in the axial strain distribution</a:t>
            </a:r>
          </a:p>
          <a:p>
            <a:pPr algn="l" eaLnBrk="1" fontAlgn="auto" hangingPunct="1">
              <a:spcBef>
                <a:spcPts val="0"/>
              </a:spcBef>
              <a:spcAft>
                <a:spcPct val="70000"/>
              </a:spcAft>
              <a:defRPr/>
            </a:pPr>
            <a:r>
              <a:rPr lang="en-GB" sz="1800" dirty="0">
                <a:solidFill>
                  <a:prstClr val="black"/>
                </a:solidFill>
                <a:latin typeface="Calibri"/>
              </a:rPr>
              <a:t>Peel and shear strains also become very large at the interface between the outer adherend and the adhesive layer</a:t>
            </a:r>
            <a:endParaRPr lang="en-GB" sz="1800" kern="0" dirty="0">
              <a:solidFill>
                <a:prstClr val="black"/>
              </a:solidFill>
              <a:latin typeface="Calibri"/>
              <a:cs typeface="Arial" pitchFamily="34" charset="0"/>
            </a:endParaRPr>
          </a:p>
          <a:p>
            <a:pPr algn="l" eaLnBrk="1" fontAlgn="auto" hangingPunct="1">
              <a:spcBef>
                <a:spcPts val="0"/>
              </a:spcBef>
              <a:spcAft>
                <a:spcPct val="70000"/>
              </a:spcAft>
              <a:defRPr/>
            </a:pPr>
            <a:endParaRPr lang="en-GB" sz="1000" kern="0" dirty="0">
              <a:solidFill>
                <a:prstClr val="black"/>
              </a:solidFill>
              <a:latin typeface="Calibri"/>
              <a:cs typeface="Arial" pitchFamily="34" charset="0"/>
            </a:endParaRPr>
          </a:p>
        </p:txBody>
      </p:sp>
      <p:sp>
        <p:nvSpPr>
          <p:cNvPr id="182" name="Rectangle 27"/>
          <p:cNvSpPr txBox="1">
            <a:spLocks noChangeArrowheads="1"/>
          </p:cNvSpPr>
          <p:nvPr/>
        </p:nvSpPr>
        <p:spPr bwMode="auto">
          <a:xfrm>
            <a:off x="42884" y="90488"/>
            <a:ext cx="1261717" cy="649287"/>
          </a:xfrm>
          <a:prstGeom prst="rect">
            <a:avLst/>
          </a:prstGeom>
          <a:noFill/>
          <a:ln w="9525">
            <a:noFill/>
            <a:miter lim="800000"/>
            <a:headEnd/>
            <a:tailEnd/>
          </a:ln>
        </p:spPr>
        <p:txBody>
          <a:bodyPr/>
          <a:lstStyle/>
          <a:p>
            <a:pPr algn="l" eaLnBrk="1" fontAlgn="auto" hangingPunct="1">
              <a:spcBef>
                <a:spcPts val="0"/>
              </a:spcBef>
              <a:spcAft>
                <a:spcPts val="0"/>
              </a:spcAft>
            </a:pPr>
            <a:r>
              <a:rPr lang="en-GB" sz="3500" dirty="0">
                <a:solidFill>
                  <a:srgbClr val="1F497D"/>
                </a:solidFill>
              </a:rPr>
              <a:t>17kN</a:t>
            </a:r>
            <a:endParaRPr lang="en-US" sz="3500" dirty="0">
              <a:solidFill>
                <a:srgbClr val="1F497D"/>
              </a:solidFill>
            </a:endParaRPr>
          </a:p>
        </p:txBody>
      </p:sp>
      <p:sp>
        <p:nvSpPr>
          <p:cNvPr id="225" name="Rectangle 3"/>
          <p:cNvSpPr txBox="1">
            <a:spLocks noChangeArrowheads="1"/>
          </p:cNvSpPr>
          <p:nvPr/>
        </p:nvSpPr>
        <p:spPr bwMode="auto">
          <a:xfrm>
            <a:off x="630367" y="5032349"/>
            <a:ext cx="7595757" cy="665914"/>
          </a:xfrm>
          <a:prstGeom prst="rect">
            <a:avLst/>
          </a:prstGeom>
          <a:solidFill>
            <a:schemeClr val="bg1"/>
          </a:solidFill>
          <a:ln w="9525">
            <a:solidFill>
              <a:schemeClr val="tx1"/>
            </a:solidFill>
            <a:miter lim="800000"/>
            <a:headEnd/>
            <a:tailEnd/>
          </a:ln>
        </p:spPr>
        <p:txBody>
          <a:bodyPr vert="horz" wrap="square" lIns="0" tIns="45720" rIns="91440" bIns="45720" numCol="1" anchor="t" anchorCtr="0" compatLnSpc="1">
            <a:prstTxWarp prst="textNoShape">
              <a:avLst/>
            </a:prstTxWarp>
            <a:noAutofit/>
          </a:bodyPr>
          <a:lstStyle/>
          <a:p>
            <a:pPr eaLnBrk="1" fontAlgn="auto" hangingPunct="1">
              <a:spcBef>
                <a:spcPts val="0"/>
              </a:spcBef>
              <a:spcAft>
                <a:spcPct val="70000"/>
              </a:spcAft>
              <a:defRPr/>
            </a:pPr>
            <a:r>
              <a:rPr lang="en-GB" sz="1800" kern="0" dirty="0">
                <a:solidFill>
                  <a:prstClr val="black"/>
                </a:solidFill>
                <a:latin typeface="Calibri"/>
                <a:cs typeface="Arial" pitchFamily="34" charset="0"/>
              </a:rPr>
              <a:t>Component strains provide good quantitative </a:t>
            </a:r>
            <a:r>
              <a:rPr lang="en-GB" sz="1800" kern="0" dirty="0" smtClean="0">
                <a:solidFill>
                  <a:prstClr val="black"/>
                </a:solidFill>
                <a:latin typeface="Calibri"/>
                <a:cs typeface="Arial" pitchFamily="34" charset="0"/>
              </a:rPr>
              <a:t>information but </a:t>
            </a:r>
            <a:r>
              <a:rPr lang="en-GB" sz="1800" kern="0" dirty="0">
                <a:solidFill>
                  <a:prstClr val="black"/>
                </a:solidFill>
                <a:latin typeface="Calibri"/>
                <a:cs typeface="Arial" pitchFamily="34" charset="0"/>
              </a:rPr>
              <a:t>do not provide an insight into the development of damage – analysis of the stresses required</a:t>
            </a:r>
            <a:endParaRPr lang="en-GB" sz="1000" kern="0" dirty="0">
              <a:solidFill>
                <a:prstClr val="black"/>
              </a:solidFill>
              <a:latin typeface="Calibri"/>
              <a:cs typeface="Arial" pitchFamily="34" charset="0"/>
            </a:endParaRPr>
          </a:p>
        </p:txBody>
      </p:sp>
      <p:grpSp>
        <p:nvGrpSpPr>
          <p:cNvPr id="4" name="Group 3"/>
          <p:cNvGrpSpPr/>
          <p:nvPr/>
        </p:nvGrpSpPr>
        <p:grpSpPr>
          <a:xfrm>
            <a:off x="2642404" y="5850662"/>
            <a:ext cx="3588411" cy="856645"/>
            <a:chOff x="781540" y="5749063"/>
            <a:chExt cx="3588411" cy="856645"/>
          </a:xfrm>
        </p:grpSpPr>
        <mc:AlternateContent xmlns:mc="http://schemas.openxmlformats.org/markup-compatibility/2006" xmlns:a14="http://schemas.microsoft.com/office/drawing/2010/main">
          <mc:Choice Requires="a14">
            <p:sp>
              <p:nvSpPr>
                <p:cNvPr id="233" name="Rectangle 232"/>
                <p:cNvSpPr/>
                <p:nvPr/>
              </p:nvSpPr>
              <p:spPr>
                <a:xfrm>
                  <a:off x="2233597" y="5749063"/>
                  <a:ext cx="2136354" cy="856645"/>
                </a:xfrm>
                <a:prstGeom prst="rect">
                  <a:avLst/>
                </a:prstGeom>
              </p:spPr>
              <p:txBody>
                <a:bodyPr wrap="none">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GB" sz="1800" i="1">
                                <a:solidFill>
                                  <a:prstClr val="black"/>
                                </a:solidFill>
                                <a:latin typeface="Cambria Math" panose="02040503050406030204" pitchFamily="18" charset="0"/>
                              </a:rPr>
                            </m:ctrlPr>
                          </m:dPr>
                          <m:e>
                            <m:m>
                              <m:mPr>
                                <m:mcs>
                                  <m:mc>
                                    <m:mcPr>
                                      <m:count m:val="1"/>
                                      <m:mcJc m:val="center"/>
                                    </m:mcPr>
                                  </m:mc>
                                </m:mcs>
                                <m:ctrlPr>
                                  <a:rPr lang="en-GB" sz="1800" i="1">
                                    <a:solidFill>
                                      <a:prstClr val="black"/>
                                    </a:solidFill>
                                    <a:latin typeface="Cambria Math" panose="02040503050406030204" pitchFamily="18" charset="0"/>
                                  </a:rPr>
                                </m:ctrlPr>
                              </m:mP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𝜎</m:t>
                                      </m:r>
                                    </m:e>
                                    <m:sub>
                                      <m:r>
                                        <a:rPr lang="en-GB" sz="1800" i="1">
                                          <a:solidFill>
                                            <a:prstClr val="black"/>
                                          </a:solidFill>
                                          <a:latin typeface="Cambria Math"/>
                                          <a:ea typeface="Cambria Math"/>
                                        </a:rPr>
                                        <m:t>𝑥</m:t>
                                      </m:r>
                                    </m:sub>
                                  </m:sSub>
                                </m:e>
                              </m:m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𝜎</m:t>
                                      </m:r>
                                    </m:e>
                                    <m:sub>
                                      <m:r>
                                        <a:rPr lang="en-GB" sz="1800" i="1">
                                          <a:solidFill>
                                            <a:prstClr val="black"/>
                                          </a:solidFill>
                                          <a:latin typeface="Cambria Math"/>
                                          <a:ea typeface="Cambria Math"/>
                                        </a:rPr>
                                        <m:t>𝑦</m:t>
                                      </m:r>
                                    </m:sub>
                                  </m:sSub>
                                </m:e>
                              </m:m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𝜏</m:t>
                                      </m:r>
                                    </m:e>
                                    <m:sub>
                                      <m:r>
                                        <a:rPr lang="en-GB" sz="1800" i="1">
                                          <a:solidFill>
                                            <a:prstClr val="black"/>
                                          </a:solidFill>
                                          <a:latin typeface="Cambria Math"/>
                                          <a:ea typeface="Cambria Math"/>
                                        </a:rPr>
                                        <m:t>𝑥𝑦</m:t>
                                      </m:r>
                                    </m:sub>
                                  </m:sSub>
                                </m:e>
                              </m:mr>
                            </m:m>
                          </m:e>
                        </m:d>
                        <m:r>
                          <a:rPr lang="en-GB" sz="1800" i="1">
                            <a:solidFill>
                              <a:prstClr val="black"/>
                            </a:solidFill>
                            <a:latin typeface="Cambria Math"/>
                          </a:rPr>
                          <m:t>=</m:t>
                        </m:r>
                        <m:sSub>
                          <m:sSubPr>
                            <m:ctrlPr>
                              <a:rPr lang="en-GB" sz="1800" i="1">
                                <a:solidFill>
                                  <a:prstClr val="black"/>
                                </a:solidFill>
                                <a:latin typeface="Cambria Math" panose="02040503050406030204" pitchFamily="18" charset="0"/>
                              </a:rPr>
                            </m:ctrlPr>
                          </m:sSubPr>
                          <m:e>
                            <m:d>
                              <m:dPr>
                                <m:begChr m:val="["/>
                                <m:endChr m:val="]"/>
                                <m:ctrlPr>
                                  <a:rPr lang="en-GB" sz="1800" i="1">
                                    <a:solidFill>
                                      <a:prstClr val="black"/>
                                    </a:solidFill>
                                    <a:latin typeface="Cambria Math" panose="02040503050406030204" pitchFamily="18" charset="0"/>
                                  </a:rPr>
                                </m:ctrlPr>
                              </m:dPr>
                              <m:e>
                                <m:r>
                                  <a:rPr lang="en-GB" sz="1800" i="1">
                                    <a:solidFill>
                                      <a:prstClr val="black"/>
                                    </a:solidFill>
                                    <a:latin typeface="Cambria Math"/>
                                  </a:rPr>
                                  <m:t>𝑄</m:t>
                                </m:r>
                              </m:e>
                            </m:d>
                          </m:e>
                          <m:sub>
                            <m:r>
                              <a:rPr lang="en-GB" sz="1800" i="1">
                                <a:solidFill>
                                  <a:prstClr val="black"/>
                                </a:solidFill>
                                <a:latin typeface="Cambria Math"/>
                              </a:rPr>
                              <m:t>𝑥𝑦</m:t>
                            </m:r>
                          </m:sub>
                        </m:sSub>
                        <m:d>
                          <m:dPr>
                            <m:begChr m:val="["/>
                            <m:endChr m:val="]"/>
                            <m:ctrlPr>
                              <a:rPr lang="en-GB" sz="1800" i="1">
                                <a:solidFill>
                                  <a:prstClr val="black"/>
                                </a:solidFill>
                                <a:latin typeface="Cambria Math" panose="02040503050406030204" pitchFamily="18" charset="0"/>
                              </a:rPr>
                            </m:ctrlPr>
                          </m:dPr>
                          <m:e>
                            <m:m>
                              <m:mPr>
                                <m:mcs>
                                  <m:mc>
                                    <m:mcPr>
                                      <m:count m:val="1"/>
                                      <m:mcJc m:val="center"/>
                                    </m:mcPr>
                                  </m:mc>
                                </m:mcs>
                                <m:ctrlPr>
                                  <a:rPr lang="en-GB" sz="1800" i="1">
                                    <a:solidFill>
                                      <a:prstClr val="black"/>
                                    </a:solidFill>
                                    <a:latin typeface="Cambria Math" panose="02040503050406030204" pitchFamily="18" charset="0"/>
                                  </a:rPr>
                                </m:ctrlPr>
                              </m:mP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𝜀</m:t>
                                      </m:r>
                                    </m:e>
                                    <m:sub>
                                      <m:r>
                                        <a:rPr lang="en-GB" sz="1800" i="1">
                                          <a:solidFill>
                                            <a:prstClr val="black"/>
                                          </a:solidFill>
                                          <a:latin typeface="Cambria Math"/>
                                          <a:ea typeface="Cambria Math"/>
                                        </a:rPr>
                                        <m:t>𝑥</m:t>
                                      </m:r>
                                    </m:sub>
                                  </m:sSub>
                                </m:e>
                              </m:m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𝜀</m:t>
                                      </m:r>
                                    </m:e>
                                    <m:sub>
                                      <m:r>
                                        <a:rPr lang="en-GB" sz="1800" i="1">
                                          <a:solidFill>
                                            <a:prstClr val="black"/>
                                          </a:solidFill>
                                          <a:latin typeface="Cambria Math"/>
                                          <a:ea typeface="Cambria Math"/>
                                        </a:rPr>
                                        <m:t>𝑦</m:t>
                                      </m:r>
                                    </m:sub>
                                  </m:sSub>
                                </m:e>
                              </m:mr>
                              <m:mr>
                                <m:e>
                                  <m:sSub>
                                    <m:sSubPr>
                                      <m:ctrlPr>
                                        <a:rPr lang="en-GB" sz="1800" i="1">
                                          <a:solidFill>
                                            <a:prstClr val="black"/>
                                          </a:solidFill>
                                          <a:latin typeface="Cambria Math" panose="02040503050406030204" pitchFamily="18" charset="0"/>
                                        </a:rPr>
                                      </m:ctrlPr>
                                    </m:sSubPr>
                                    <m:e>
                                      <m:r>
                                        <a:rPr lang="en-GB" sz="1800" i="1">
                                          <a:solidFill>
                                            <a:prstClr val="black"/>
                                          </a:solidFill>
                                          <a:latin typeface="Cambria Math"/>
                                          <a:ea typeface="Cambria Math"/>
                                        </a:rPr>
                                        <m:t>𝛾</m:t>
                                      </m:r>
                                    </m:e>
                                    <m:sub>
                                      <m:r>
                                        <a:rPr lang="en-GB" sz="1800" i="1">
                                          <a:solidFill>
                                            <a:prstClr val="black"/>
                                          </a:solidFill>
                                          <a:latin typeface="Cambria Math"/>
                                          <a:ea typeface="Cambria Math"/>
                                        </a:rPr>
                                        <m:t>𝑥𝑦</m:t>
                                      </m:r>
                                    </m:sub>
                                  </m:sSub>
                                </m:e>
                              </m:mr>
                            </m:m>
                          </m:e>
                        </m:d>
                      </m:oMath>
                    </m:oMathPara>
                  </a14:m>
                  <a:endParaRPr lang="en-GB" sz="1800" dirty="0">
                    <a:solidFill>
                      <a:prstClr val="black"/>
                    </a:solidFill>
                    <a:latin typeface="Calibri"/>
                  </a:endParaRPr>
                </a:p>
              </p:txBody>
            </p:sp>
          </mc:Choice>
          <mc:Fallback xmlns="">
            <p:sp>
              <p:nvSpPr>
                <p:cNvPr id="233" name="Rectangle 232"/>
                <p:cNvSpPr>
                  <a:spLocks noRot="1" noChangeAspect="1" noMove="1" noResize="1" noEditPoints="1" noAdjustHandles="1" noChangeArrowheads="1" noChangeShapeType="1" noTextEdit="1"/>
                </p:cNvSpPr>
                <p:nvPr/>
              </p:nvSpPr>
              <p:spPr>
                <a:xfrm>
                  <a:off x="2233597" y="5749063"/>
                  <a:ext cx="2136354" cy="856645"/>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5" name="Rectangle 234"/>
                <p:cNvSpPr/>
                <p:nvPr/>
              </p:nvSpPr>
              <p:spPr>
                <a:xfrm>
                  <a:off x="781540" y="5749063"/>
                  <a:ext cx="741870" cy="856645"/>
                </a:xfrm>
                <a:prstGeom prst="rect">
                  <a:avLst/>
                </a:prstGeom>
              </p:spPr>
              <p:txBody>
                <a:bodyPr wrap="none">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GB" sz="1800" i="1">
                                <a:solidFill>
                                  <a:prstClr val="black"/>
                                </a:solidFill>
                                <a:latin typeface="Cambria Math" panose="02040503050406030204" pitchFamily="18" charset="0"/>
                              </a:rPr>
                            </m:ctrlPr>
                          </m:dPr>
                          <m:e>
                            <m:m>
                              <m:mPr>
                                <m:mcs>
                                  <m:mc>
                                    <m:mcPr>
                                      <m:count m:val="1"/>
                                      <m:mcJc m:val="center"/>
                                    </m:mcPr>
                                  </m:mc>
                                </m:mcs>
                                <m:ctrlPr>
                                  <a:rPr lang="en-GB" sz="1800" i="1">
                                    <a:solidFill>
                                      <a:prstClr val="black"/>
                                    </a:solidFill>
                                    <a:latin typeface="Cambria Math" panose="02040503050406030204" pitchFamily="18" charset="0"/>
                                  </a:rPr>
                                </m:ctrlPr>
                              </m:mP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𝜀</m:t>
                                      </m:r>
                                    </m:e>
                                    <m:sub>
                                      <m:r>
                                        <a:rPr lang="en-GB" sz="1800" i="1">
                                          <a:solidFill>
                                            <a:prstClr val="black"/>
                                          </a:solidFill>
                                          <a:latin typeface="Cambria Math"/>
                                          <a:ea typeface="Cambria Math"/>
                                        </a:rPr>
                                        <m:t>𝑥</m:t>
                                      </m:r>
                                    </m:sub>
                                  </m:sSub>
                                </m:e>
                              </m:m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𝜀</m:t>
                                      </m:r>
                                    </m:e>
                                    <m:sub>
                                      <m:r>
                                        <a:rPr lang="en-GB" sz="1800" i="1">
                                          <a:solidFill>
                                            <a:prstClr val="black"/>
                                          </a:solidFill>
                                          <a:latin typeface="Cambria Math"/>
                                          <a:ea typeface="Cambria Math"/>
                                        </a:rPr>
                                        <m:t>𝑦</m:t>
                                      </m:r>
                                    </m:sub>
                                  </m:sSub>
                                </m:e>
                              </m:mr>
                              <m:mr>
                                <m:e>
                                  <m:sSub>
                                    <m:sSubPr>
                                      <m:ctrlPr>
                                        <a:rPr lang="en-GB" sz="1800" i="1">
                                          <a:solidFill>
                                            <a:prstClr val="black"/>
                                          </a:solidFill>
                                          <a:latin typeface="Cambria Math" panose="02040503050406030204" pitchFamily="18" charset="0"/>
                                        </a:rPr>
                                      </m:ctrlPr>
                                    </m:sSubPr>
                                    <m:e>
                                      <m:r>
                                        <a:rPr lang="en-GB" sz="1800" i="1">
                                          <a:solidFill>
                                            <a:prstClr val="black"/>
                                          </a:solidFill>
                                          <a:latin typeface="Cambria Math"/>
                                          <a:ea typeface="Cambria Math"/>
                                        </a:rPr>
                                        <m:t>𝛾</m:t>
                                      </m:r>
                                    </m:e>
                                    <m:sub>
                                      <m:r>
                                        <a:rPr lang="en-GB" sz="1800" i="1">
                                          <a:solidFill>
                                            <a:prstClr val="black"/>
                                          </a:solidFill>
                                          <a:latin typeface="Cambria Math"/>
                                          <a:ea typeface="Cambria Math"/>
                                        </a:rPr>
                                        <m:t>𝑥𝑦</m:t>
                                      </m:r>
                                    </m:sub>
                                  </m:sSub>
                                </m:e>
                              </m:mr>
                            </m:m>
                          </m:e>
                        </m:d>
                      </m:oMath>
                    </m:oMathPara>
                  </a14:m>
                  <a:endParaRPr lang="en-GB" sz="1800" dirty="0">
                    <a:solidFill>
                      <a:prstClr val="black"/>
                    </a:solidFill>
                    <a:latin typeface="Calibri"/>
                  </a:endParaRPr>
                </a:p>
              </p:txBody>
            </p:sp>
          </mc:Choice>
          <mc:Fallback xmlns="">
            <p:sp>
              <p:nvSpPr>
                <p:cNvPr id="235" name="Rectangle 234"/>
                <p:cNvSpPr>
                  <a:spLocks noRot="1" noChangeAspect="1" noMove="1" noResize="1" noEditPoints="1" noAdjustHandles="1" noChangeArrowheads="1" noChangeShapeType="1" noTextEdit="1"/>
                </p:cNvSpPr>
                <p:nvPr/>
              </p:nvSpPr>
              <p:spPr>
                <a:xfrm>
                  <a:off x="781540" y="5749063"/>
                  <a:ext cx="741870" cy="856645"/>
                </a:xfrm>
                <a:prstGeom prst="rect">
                  <a:avLst/>
                </a:prstGeom>
                <a:blipFill rotWithShape="1">
                  <a:blip r:embed="rId4"/>
                  <a:stretch>
                    <a:fillRect/>
                  </a:stretch>
                </a:blipFill>
              </p:spPr>
              <p:txBody>
                <a:bodyPr/>
                <a:lstStyle/>
                <a:p>
                  <a:r>
                    <a:rPr lang="en-GB">
                      <a:noFill/>
                    </a:rPr>
                    <a:t> </a:t>
                  </a:r>
                </a:p>
              </p:txBody>
            </p:sp>
          </mc:Fallback>
        </mc:AlternateContent>
        <p:cxnSp>
          <p:nvCxnSpPr>
            <p:cNvPr id="236" name="Straight Arrow Connector 235"/>
            <p:cNvCxnSpPr>
              <a:endCxn id="233" idx="1"/>
            </p:cNvCxnSpPr>
            <p:nvPr/>
          </p:nvCxnSpPr>
          <p:spPr bwMode="auto">
            <a:xfrm>
              <a:off x="1434510" y="6177386"/>
              <a:ext cx="799087" cy="0"/>
            </a:xfrm>
            <a:prstGeom prst="straightConnector1">
              <a:avLst/>
            </a:prstGeom>
            <a:solidFill>
              <a:schemeClr val="accent1"/>
            </a:solidFill>
            <a:ln w="38100" cap="flat" cmpd="sng" algn="ctr">
              <a:solidFill>
                <a:srgbClr val="FF3300"/>
              </a:solidFill>
              <a:prstDash val="solid"/>
              <a:round/>
              <a:headEnd type="none" w="med" len="med"/>
              <a:tailEnd type="arrow"/>
            </a:ln>
            <a:effectLst/>
          </p:spPr>
        </p:cxnSp>
      </p:grpSp>
    </p:spTree>
    <p:extLst>
      <p:ext uri="{BB962C8B-B14F-4D97-AF65-F5344CB8AC3E}">
        <p14:creationId xmlns:p14="http://schemas.microsoft.com/office/powerpoint/2010/main" val="13561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1623997" y="5850663"/>
            <a:ext cx="5633389" cy="856645"/>
            <a:chOff x="2233597" y="5749063"/>
            <a:chExt cx="5633389" cy="856645"/>
          </a:xfrm>
        </p:grpSpPr>
        <mc:AlternateContent xmlns:mc="http://schemas.openxmlformats.org/markup-compatibility/2006" xmlns:a14="http://schemas.microsoft.com/office/drawing/2010/main">
          <mc:Choice Requires="a14">
            <p:sp>
              <p:nvSpPr>
                <p:cNvPr id="129" name="Rectangle 128"/>
                <p:cNvSpPr/>
                <p:nvPr/>
              </p:nvSpPr>
              <p:spPr>
                <a:xfrm>
                  <a:off x="2233597" y="5749063"/>
                  <a:ext cx="2136354" cy="856645"/>
                </a:xfrm>
                <a:prstGeom prst="rect">
                  <a:avLst/>
                </a:prstGeom>
              </p:spPr>
              <p:txBody>
                <a:bodyPr wrap="none">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GB" sz="1800" i="1">
                                <a:solidFill>
                                  <a:prstClr val="black"/>
                                </a:solidFill>
                                <a:latin typeface="Cambria Math" panose="02040503050406030204" pitchFamily="18" charset="0"/>
                              </a:rPr>
                            </m:ctrlPr>
                          </m:dPr>
                          <m:e>
                            <m:m>
                              <m:mPr>
                                <m:mcs>
                                  <m:mc>
                                    <m:mcPr>
                                      <m:count m:val="1"/>
                                      <m:mcJc m:val="center"/>
                                    </m:mcPr>
                                  </m:mc>
                                </m:mcs>
                                <m:ctrlPr>
                                  <a:rPr lang="en-GB" sz="1800" i="1">
                                    <a:solidFill>
                                      <a:prstClr val="black"/>
                                    </a:solidFill>
                                    <a:latin typeface="Cambria Math" panose="02040503050406030204" pitchFamily="18" charset="0"/>
                                  </a:rPr>
                                </m:ctrlPr>
                              </m:mP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𝜎</m:t>
                                      </m:r>
                                    </m:e>
                                    <m:sub>
                                      <m:r>
                                        <a:rPr lang="en-GB" sz="1800" i="1">
                                          <a:solidFill>
                                            <a:prstClr val="black"/>
                                          </a:solidFill>
                                          <a:latin typeface="Cambria Math"/>
                                          <a:ea typeface="Cambria Math"/>
                                        </a:rPr>
                                        <m:t>𝑥</m:t>
                                      </m:r>
                                    </m:sub>
                                  </m:sSub>
                                </m:e>
                              </m:m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𝜎</m:t>
                                      </m:r>
                                    </m:e>
                                    <m:sub>
                                      <m:r>
                                        <a:rPr lang="en-GB" sz="1800" i="1">
                                          <a:solidFill>
                                            <a:prstClr val="black"/>
                                          </a:solidFill>
                                          <a:latin typeface="Cambria Math"/>
                                          <a:ea typeface="Cambria Math"/>
                                        </a:rPr>
                                        <m:t>𝑦</m:t>
                                      </m:r>
                                    </m:sub>
                                  </m:sSub>
                                </m:e>
                              </m:m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𝜏</m:t>
                                      </m:r>
                                    </m:e>
                                    <m:sub>
                                      <m:r>
                                        <a:rPr lang="en-GB" sz="1800" i="1">
                                          <a:solidFill>
                                            <a:prstClr val="black"/>
                                          </a:solidFill>
                                          <a:latin typeface="Cambria Math"/>
                                          <a:ea typeface="Cambria Math"/>
                                        </a:rPr>
                                        <m:t>𝑥𝑦</m:t>
                                      </m:r>
                                    </m:sub>
                                  </m:sSub>
                                </m:e>
                              </m:mr>
                            </m:m>
                          </m:e>
                        </m:d>
                        <m:r>
                          <a:rPr lang="en-GB" sz="1800" i="1">
                            <a:solidFill>
                              <a:prstClr val="black"/>
                            </a:solidFill>
                            <a:latin typeface="Cambria Math"/>
                          </a:rPr>
                          <m:t>=</m:t>
                        </m:r>
                        <m:sSub>
                          <m:sSubPr>
                            <m:ctrlPr>
                              <a:rPr lang="en-GB" sz="1800" i="1">
                                <a:solidFill>
                                  <a:prstClr val="black"/>
                                </a:solidFill>
                                <a:latin typeface="Cambria Math" panose="02040503050406030204" pitchFamily="18" charset="0"/>
                              </a:rPr>
                            </m:ctrlPr>
                          </m:sSubPr>
                          <m:e>
                            <m:d>
                              <m:dPr>
                                <m:begChr m:val="["/>
                                <m:endChr m:val="]"/>
                                <m:ctrlPr>
                                  <a:rPr lang="en-GB" sz="1800" i="1">
                                    <a:solidFill>
                                      <a:prstClr val="black"/>
                                    </a:solidFill>
                                    <a:latin typeface="Cambria Math" panose="02040503050406030204" pitchFamily="18" charset="0"/>
                                  </a:rPr>
                                </m:ctrlPr>
                              </m:dPr>
                              <m:e>
                                <m:r>
                                  <a:rPr lang="en-GB" sz="1800" i="1">
                                    <a:solidFill>
                                      <a:prstClr val="black"/>
                                    </a:solidFill>
                                    <a:latin typeface="Cambria Math"/>
                                  </a:rPr>
                                  <m:t>𝑄</m:t>
                                </m:r>
                              </m:e>
                            </m:d>
                          </m:e>
                          <m:sub>
                            <m:r>
                              <a:rPr lang="en-GB" sz="1800" i="1">
                                <a:solidFill>
                                  <a:prstClr val="black"/>
                                </a:solidFill>
                                <a:latin typeface="Cambria Math"/>
                              </a:rPr>
                              <m:t>𝑥𝑦</m:t>
                            </m:r>
                          </m:sub>
                        </m:sSub>
                        <m:d>
                          <m:dPr>
                            <m:begChr m:val="["/>
                            <m:endChr m:val="]"/>
                            <m:ctrlPr>
                              <a:rPr lang="en-GB" sz="1800" i="1">
                                <a:solidFill>
                                  <a:prstClr val="black"/>
                                </a:solidFill>
                                <a:latin typeface="Cambria Math" panose="02040503050406030204" pitchFamily="18" charset="0"/>
                              </a:rPr>
                            </m:ctrlPr>
                          </m:dPr>
                          <m:e>
                            <m:m>
                              <m:mPr>
                                <m:mcs>
                                  <m:mc>
                                    <m:mcPr>
                                      <m:count m:val="1"/>
                                      <m:mcJc m:val="center"/>
                                    </m:mcPr>
                                  </m:mc>
                                </m:mcs>
                                <m:ctrlPr>
                                  <a:rPr lang="en-GB" sz="1800" i="1">
                                    <a:solidFill>
                                      <a:prstClr val="black"/>
                                    </a:solidFill>
                                    <a:latin typeface="Cambria Math" panose="02040503050406030204" pitchFamily="18" charset="0"/>
                                  </a:rPr>
                                </m:ctrlPr>
                              </m:mP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𝜀</m:t>
                                      </m:r>
                                    </m:e>
                                    <m:sub>
                                      <m:r>
                                        <a:rPr lang="en-GB" sz="1800" i="1">
                                          <a:solidFill>
                                            <a:prstClr val="black"/>
                                          </a:solidFill>
                                          <a:latin typeface="Cambria Math"/>
                                          <a:ea typeface="Cambria Math"/>
                                        </a:rPr>
                                        <m:t>𝑥</m:t>
                                      </m:r>
                                    </m:sub>
                                  </m:sSub>
                                </m:e>
                              </m:m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𝜀</m:t>
                                      </m:r>
                                    </m:e>
                                    <m:sub>
                                      <m:r>
                                        <a:rPr lang="en-GB" sz="1800" i="1">
                                          <a:solidFill>
                                            <a:prstClr val="black"/>
                                          </a:solidFill>
                                          <a:latin typeface="Cambria Math"/>
                                          <a:ea typeface="Cambria Math"/>
                                        </a:rPr>
                                        <m:t>𝑦</m:t>
                                      </m:r>
                                    </m:sub>
                                  </m:sSub>
                                </m:e>
                              </m:mr>
                              <m:mr>
                                <m:e>
                                  <m:sSub>
                                    <m:sSubPr>
                                      <m:ctrlPr>
                                        <a:rPr lang="en-GB" sz="1800" i="1">
                                          <a:solidFill>
                                            <a:prstClr val="black"/>
                                          </a:solidFill>
                                          <a:latin typeface="Cambria Math" panose="02040503050406030204" pitchFamily="18" charset="0"/>
                                        </a:rPr>
                                      </m:ctrlPr>
                                    </m:sSubPr>
                                    <m:e>
                                      <m:r>
                                        <a:rPr lang="en-GB" sz="1800" i="1">
                                          <a:solidFill>
                                            <a:prstClr val="black"/>
                                          </a:solidFill>
                                          <a:latin typeface="Cambria Math"/>
                                          <a:ea typeface="Cambria Math"/>
                                        </a:rPr>
                                        <m:t>𝛾</m:t>
                                      </m:r>
                                    </m:e>
                                    <m:sub>
                                      <m:r>
                                        <a:rPr lang="en-GB" sz="1800" i="1">
                                          <a:solidFill>
                                            <a:prstClr val="black"/>
                                          </a:solidFill>
                                          <a:latin typeface="Cambria Math"/>
                                          <a:ea typeface="Cambria Math"/>
                                        </a:rPr>
                                        <m:t>𝑥𝑦</m:t>
                                      </m:r>
                                    </m:sub>
                                  </m:sSub>
                                </m:e>
                              </m:mr>
                            </m:m>
                          </m:e>
                        </m:d>
                      </m:oMath>
                    </m:oMathPara>
                  </a14:m>
                  <a:endParaRPr lang="en-GB" sz="1800" dirty="0">
                    <a:solidFill>
                      <a:prstClr val="black"/>
                    </a:solidFill>
                    <a:latin typeface="Calibri"/>
                  </a:endParaRPr>
                </a:p>
              </p:txBody>
            </p:sp>
          </mc:Choice>
          <mc:Fallback xmlns="">
            <p:sp>
              <p:nvSpPr>
                <p:cNvPr id="129" name="Rectangle 128"/>
                <p:cNvSpPr>
                  <a:spLocks noRot="1" noChangeAspect="1" noMove="1" noResize="1" noEditPoints="1" noAdjustHandles="1" noChangeArrowheads="1" noChangeShapeType="1" noTextEdit="1"/>
                </p:cNvSpPr>
                <p:nvPr/>
              </p:nvSpPr>
              <p:spPr>
                <a:xfrm>
                  <a:off x="2233597" y="5749063"/>
                  <a:ext cx="2136354" cy="856645"/>
                </a:xfrm>
                <a:prstGeom prst="rect">
                  <a:avLst/>
                </a:prstGeom>
                <a:blipFill rotWithShape="1">
                  <a:blip r:embed="rId2"/>
                  <a:stretch>
                    <a:fillRect/>
                  </a:stretch>
                </a:blipFill>
              </p:spPr>
              <p:txBody>
                <a:bodyPr/>
                <a:lstStyle/>
                <a:p>
                  <a:r>
                    <a:rPr lang="en-GB">
                      <a:noFill/>
                    </a:rPr>
                    <a:t> </a:t>
                  </a:r>
                </a:p>
              </p:txBody>
            </p:sp>
          </mc:Fallback>
        </mc:AlternateContent>
        <p:sp>
          <p:nvSpPr>
            <p:cNvPr id="130" name="Rectangle 27"/>
            <p:cNvSpPr txBox="1">
              <a:spLocks noChangeArrowheads="1"/>
            </p:cNvSpPr>
            <p:nvPr/>
          </p:nvSpPr>
          <p:spPr bwMode="auto">
            <a:xfrm>
              <a:off x="4944529" y="5825263"/>
              <a:ext cx="1873097" cy="347955"/>
            </a:xfrm>
            <a:prstGeom prst="rect">
              <a:avLst/>
            </a:prstGeom>
            <a:noFill/>
            <a:ln w="9525">
              <a:noFill/>
              <a:miter lim="800000"/>
              <a:headEnd/>
              <a:tailEnd/>
            </a:ln>
          </p:spPr>
          <p:txBody>
            <a:bodyPr/>
            <a:lstStyle/>
            <a:p>
              <a:pPr eaLnBrk="1" fontAlgn="auto" hangingPunct="1">
                <a:spcBef>
                  <a:spcPts val="0"/>
                </a:spcBef>
                <a:spcAft>
                  <a:spcPts val="0"/>
                </a:spcAft>
              </a:pPr>
              <a:r>
                <a:rPr lang="en-US" sz="1800" dirty="0" smtClean="0">
                  <a:solidFill>
                    <a:prstClr val="black"/>
                  </a:solidFill>
                </a:rPr>
                <a:t>Transformation using Mohr’s circle</a:t>
              </a:r>
              <a:endParaRPr lang="en-US" sz="1800" dirty="0">
                <a:solidFill>
                  <a:prstClr val="black"/>
                </a:solidFill>
              </a:endParaRPr>
            </a:p>
          </p:txBody>
        </p:sp>
        <mc:AlternateContent xmlns:mc="http://schemas.openxmlformats.org/markup-compatibility/2006" xmlns:a14="http://schemas.microsoft.com/office/drawing/2010/main">
          <mc:Choice Requires="a14">
            <p:sp>
              <p:nvSpPr>
                <p:cNvPr id="133" name="Rectangle 132"/>
                <p:cNvSpPr/>
                <p:nvPr/>
              </p:nvSpPr>
              <p:spPr>
                <a:xfrm>
                  <a:off x="7139671" y="5767176"/>
                  <a:ext cx="727315" cy="822276"/>
                </a:xfrm>
                <a:prstGeom prst="rect">
                  <a:avLst/>
                </a:prstGeom>
              </p:spPr>
              <p:txBody>
                <a:bodyPr wrap="none">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GB" sz="1800" i="1">
                                <a:solidFill>
                                  <a:prstClr val="black"/>
                                </a:solidFill>
                                <a:latin typeface="Cambria Math" panose="02040503050406030204" pitchFamily="18" charset="0"/>
                              </a:rPr>
                            </m:ctrlPr>
                          </m:dPr>
                          <m:e>
                            <m:m>
                              <m:mPr>
                                <m:mcs>
                                  <m:mc>
                                    <m:mcPr>
                                      <m:count m:val="1"/>
                                      <m:mcJc m:val="center"/>
                                    </m:mcPr>
                                  </m:mc>
                                </m:mcs>
                                <m:ctrlPr>
                                  <a:rPr lang="en-GB" sz="1800" i="1">
                                    <a:solidFill>
                                      <a:prstClr val="black"/>
                                    </a:solidFill>
                                    <a:latin typeface="Cambria Math" panose="02040503050406030204" pitchFamily="18" charset="0"/>
                                  </a:rPr>
                                </m:ctrlPr>
                              </m:mP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𝜎</m:t>
                                      </m:r>
                                    </m:e>
                                    <m:sub>
                                      <m:r>
                                        <a:rPr lang="en-GB" sz="1800" i="1">
                                          <a:solidFill>
                                            <a:prstClr val="black"/>
                                          </a:solidFill>
                                          <a:latin typeface="Cambria Math"/>
                                          <a:ea typeface="Cambria Math"/>
                                        </a:rPr>
                                        <m:t>1</m:t>
                                      </m:r>
                                    </m:sub>
                                  </m:sSub>
                                </m:e>
                              </m:m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𝜎</m:t>
                                      </m:r>
                                    </m:e>
                                    <m:sub>
                                      <m:r>
                                        <a:rPr lang="en-GB" sz="1800" i="1">
                                          <a:solidFill>
                                            <a:prstClr val="black"/>
                                          </a:solidFill>
                                          <a:latin typeface="Cambria Math"/>
                                          <a:ea typeface="Cambria Math"/>
                                        </a:rPr>
                                        <m:t>2</m:t>
                                      </m:r>
                                    </m:sub>
                                  </m:sSub>
                                </m:e>
                              </m:mr>
                              <m:mr>
                                <m:e>
                                  <m:sSub>
                                    <m:sSubPr>
                                      <m:ctrlPr>
                                        <a:rPr lang="en-GB" sz="1800" i="1">
                                          <a:solidFill>
                                            <a:prstClr val="black"/>
                                          </a:solidFill>
                                          <a:latin typeface="Cambria Math" panose="02040503050406030204" pitchFamily="18" charset="0"/>
                                        </a:rPr>
                                      </m:ctrlPr>
                                    </m:sSubPr>
                                    <m:e>
                                      <m:r>
                                        <a:rPr lang="el-GR" sz="1800" i="1">
                                          <a:solidFill>
                                            <a:prstClr val="black"/>
                                          </a:solidFill>
                                          <a:latin typeface="Cambria Math"/>
                                          <a:ea typeface="Cambria Math"/>
                                        </a:rPr>
                                        <m:t>𝜏</m:t>
                                      </m:r>
                                    </m:e>
                                    <m:sub>
                                      <m:r>
                                        <a:rPr lang="en-GB" sz="1800" i="1">
                                          <a:solidFill>
                                            <a:prstClr val="black"/>
                                          </a:solidFill>
                                          <a:latin typeface="Cambria Math"/>
                                          <a:ea typeface="Cambria Math"/>
                                        </a:rPr>
                                        <m:t>12</m:t>
                                      </m:r>
                                    </m:sub>
                                  </m:sSub>
                                </m:e>
                              </m:mr>
                            </m:m>
                          </m:e>
                        </m:d>
                      </m:oMath>
                    </m:oMathPara>
                  </a14:m>
                  <a:endParaRPr lang="en-GB" sz="1800" dirty="0">
                    <a:solidFill>
                      <a:prstClr val="black"/>
                    </a:solidFill>
                    <a:latin typeface="Calibri"/>
                  </a:endParaRPr>
                </a:p>
              </p:txBody>
            </p:sp>
          </mc:Choice>
          <mc:Fallback xmlns="">
            <p:sp>
              <p:nvSpPr>
                <p:cNvPr id="133" name="Rectangle 132"/>
                <p:cNvSpPr>
                  <a:spLocks noRot="1" noChangeAspect="1" noMove="1" noResize="1" noEditPoints="1" noAdjustHandles="1" noChangeArrowheads="1" noChangeShapeType="1" noTextEdit="1"/>
                </p:cNvSpPr>
                <p:nvPr/>
              </p:nvSpPr>
              <p:spPr>
                <a:xfrm>
                  <a:off x="7139671" y="5767176"/>
                  <a:ext cx="727315" cy="822276"/>
                </a:xfrm>
                <a:prstGeom prst="rect">
                  <a:avLst/>
                </a:prstGeom>
                <a:blipFill rotWithShape="1">
                  <a:blip r:embed="rId3"/>
                  <a:stretch>
                    <a:fillRect/>
                  </a:stretch>
                </a:blipFill>
              </p:spPr>
              <p:txBody>
                <a:bodyPr/>
                <a:lstStyle/>
                <a:p>
                  <a:r>
                    <a:rPr lang="en-GB">
                      <a:noFill/>
                    </a:rPr>
                    <a:t> </a:t>
                  </a:r>
                </a:p>
              </p:txBody>
            </p:sp>
          </mc:Fallback>
        </mc:AlternateContent>
        <p:cxnSp>
          <p:nvCxnSpPr>
            <p:cNvPr id="134" name="Straight Arrow Connector 133"/>
            <p:cNvCxnSpPr/>
            <p:nvPr/>
          </p:nvCxnSpPr>
          <p:spPr bwMode="auto">
            <a:xfrm>
              <a:off x="4307061" y="6138596"/>
              <a:ext cx="660136" cy="0"/>
            </a:xfrm>
            <a:prstGeom prst="straightConnector1">
              <a:avLst/>
            </a:prstGeom>
            <a:solidFill>
              <a:schemeClr val="accent1"/>
            </a:solidFill>
            <a:ln w="38100" cap="flat" cmpd="sng" algn="ctr">
              <a:solidFill>
                <a:srgbClr val="FF3300"/>
              </a:solidFill>
              <a:prstDash val="solid"/>
              <a:round/>
              <a:headEnd type="none" w="med" len="med"/>
              <a:tailEnd type="arrow"/>
            </a:ln>
            <a:effectLst/>
          </p:spPr>
        </p:cxnSp>
        <p:cxnSp>
          <p:nvCxnSpPr>
            <p:cNvPr id="135" name="Straight Arrow Connector 134"/>
            <p:cNvCxnSpPr/>
            <p:nvPr/>
          </p:nvCxnSpPr>
          <p:spPr bwMode="auto">
            <a:xfrm>
              <a:off x="6550736" y="6139402"/>
              <a:ext cx="660136" cy="0"/>
            </a:xfrm>
            <a:prstGeom prst="straightConnector1">
              <a:avLst/>
            </a:prstGeom>
            <a:solidFill>
              <a:schemeClr val="accent1"/>
            </a:solidFill>
            <a:ln w="38100" cap="flat" cmpd="sng" algn="ctr">
              <a:solidFill>
                <a:srgbClr val="FF3300"/>
              </a:solidFill>
              <a:prstDash val="solid"/>
              <a:round/>
              <a:headEnd type="none" w="med" len="med"/>
              <a:tailEnd type="arrow"/>
            </a:ln>
            <a:effectLst/>
          </p:spPr>
        </p:cxnSp>
      </p:grpSp>
      <p:sp>
        <p:nvSpPr>
          <p:cNvPr id="136" name="Rectangle 3"/>
          <p:cNvSpPr txBox="1">
            <a:spLocks noChangeArrowheads="1"/>
          </p:cNvSpPr>
          <p:nvPr/>
        </p:nvSpPr>
        <p:spPr bwMode="auto">
          <a:xfrm>
            <a:off x="630367" y="3681112"/>
            <a:ext cx="7613909" cy="1593014"/>
          </a:xfrm>
          <a:prstGeom prst="rect">
            <a:avLst/>
          </a:prstGeom>
          <a:noFill/>
          <a:ln w="9525">
            <a:noFill/>
            <a:miter lim="800000"/>
            <a:headEnd/>
            <a:tailEnd/>
          </a:ln>
        </p:spPr>
        <p:txBody>
          <a:bodyPr vert="horz" wrap="square" lIns="0" tIns="45720" rIns="91440" bIns="45720" numCol="1" anchor="t" anchorCtr="0" compatLnSpc="1">
            <a:prstTxWarp prst="textNoShape">
              <a:avLst/>
            </a:prstTxWarp>
            <a:noAutofit/>
          </a:bodyPr>
          <a:lstStyle/>
          <a:p>
            <a:pPr algn="l" eaLnBrk="1" fontAlgn="auto" hangingPunct="1">
              <a:spcBef>
                <a:spcPts val="0"/>
              </a:spcBef>
              <a:spcAft>
                <a:spcPct val="70000"/>
              </a:spcAft>
              <a:defRPr/>
            </a:pPr>
            <a:r>
              <a:rPr lang="en-GB" sz="1800" kern="0" dirty="0">
                <a:solidFill>
                  <a:prstClr val="black"/>
                </a:solidFill>
                <a:latin typeface="Calibri"/>
                <a:cs typeface="Arial" pitchFamily="34" charset="0"/>
              </a:rPr>
              <a:t>High shear stress along material interfaces  with the adhesive layer</a:t>
            </a:r>
          </a:p>
          <a:p>
            <a:pPr algn="l" eaLnBrk="1" fontAlgn="auto" hangingPunct="1">
              <a:spcBef>
                <a:spcPts val="0"/>
              </a:spcBef>
              <a:spcAft>
                <a:spcPct val="70000"/>
              </a:spcAft>
              <a:defRPr/>
            </a:pPr>
            <a:r>
              <a:rPr lang="en-GB" sz="1800" kern="0" dirty="0">
                <a:solidFill>
                  <a:prstClr val="black"/>
                </a:solidFill>
                <a:latin typeface="Calibri"/>
                <a:cs typeface="Arial" pitchFamily="34" charset="0"/>
              </a:rPr>
              <a:t>Significant localised peel stress concentrations at the root of the discontinuity</a:t>
            </a:r>
          </a:p>
        </p:txBody>
      </p:sp>
      <p:sp>
        <p:nvSpPr>
          <p:cNvPr id="137" name="Rectangle 3"/>
          <p:cNvSpPr txBox="1">
            <a:spLocks noChangeArrowheads="1"/>
          </p:cNvSpPr>
          <p:nvPr/>
        </p:nvSpPr>
        <p:spPr bwMode="auto">
          <a:xfrm>
            <a:off x="630367" y="4727554"/>
            <a:ext cx="7595757" cy="874959"/>
          </a:xfrm>
          <a:prstGeom prst="rect">
            <a:avLst/>
          </a:prstGeom>
          <a:solidFill>
            <a:schemeClr val="bg1"/>
          </a:solidFill>
          <a:ln w="9525">
            <a:solidFill>
              <a:schemeClr val="tx1"/>
            </a:solidFill>
            <a:miter lim="800000"/>
            <a:headEnd/>
            <a:tailEnd/>
          </a:ln>
        </p:spPr>
        <p:txBody>
          <a:bodyPr vert="horz" wrap="square" lIns="0" tIns="45720" rIns="91440" bIns="45720" numCol="1" anchor="t" anchorCtr="0" compatLnSpc="1">
            <a:prstTxWarp prst="textNoShape">
              <a:avLst/>
            </a:prstTxWarp>
            <a:noAutofit/>
          </a:bodyPr>
          <a:lstStyle/>
          <a:p>
            <a:pPr eaLnBrk="1" fontAlgn="auto" hangingPunct="1">
              <a:spcBef>
                <a:spcPts val="0"/>
              </a:spcBef>
              <a:spcAft>
                <a:spcPct val="70000"/>
              </a:spcAft>
              <a:defRPr/>
            </a:pPr>
            <a:r>
              <a:rPr lang="en-GB" sz="1800" kern="0" dirty="0">
                <a:solidFill>
                  <a:prstClr val="black"/>
                </a:solidFill>
                <a:latin typeface="Calibri"/>
                <a:cs typeface="Arial" pitchFamily="34" charset="0"/>
              </a:rPr>
              <a:t>Component stresses closely agree with the component strain distributions</a:t>
            </a:r>
          </a:p>
          <a:p>
            <a:pPr eaLnBrk="1" fontAlgn="auto" hangingPunct="1">
              <a:spcBef>
                <a:spcPts val="0"/>
              </a:spcBef>
              <a:spcAft>
                <a:spcPct val="70000"/>
              </a:spcAft>
              <a:defRPr/>
            </a:pPr>
            <a:r>
              <a:rPr lang="en-GB" sz="1800" kern="0" dirty="0">
                <a:solidFill>
                  <a:prstClr val="black"/>
                </a:solidFill>
                <a:latin typeface="Calibri"/>
                <a:cs typeface="Arial" pitchFamily="34" charset="0"/>
              </a:rPr>
              <a:t>Analysis of the principal stresses required to evaluate damage</a:t>
            </a:r>
          </a:p>
        </p:txBody>
      </p:sp>
      <p:sp>
        <p:nvSpPr>
          <p:cNvPr id="184" name="Rectangle 27"/>
          <p:cNvSpPr txBox="1">
            <a:spLocks noChangeArrowheads="1"/>
          </p:cNvSpPr>
          <p:nvPr/>
        </p:nvSpPr>
        <p:spPr bwMode="auto">
          <a:xfrm>
            <a:off x="42884" y="90488"/>
            <a:ext cx="1261717" cy="649287"/>
          </a:xfrm>
          <a:prstGeom prst="rect">
            <a:avLst/>
          </a:prstGeom>
          <a:noFill/>
          <a:ln w="9525">
            <a:noFill/>
            <a:miter lim="800000"/>
            <a:headEnd/>
            <a:tailEnd/>
          </a:ln>
        </p:spPr>
        <p:txBody>
          <a:bodyPr/>
          <a:lstStyle/>
          <a:p>
            <a:pPr algn="l" eaLnBrk="1" fontAlgn="auto" hangingPunct="1">
              <a:spcBef>
                <a:spcPts val="0"/>
              </a:spcBef>
              <a:spcAft>
                <a:spcPts val="0"/>
              </a:spcAft>
            </a:pPr>
            <a:r>
              <a:rPr lang="en-GB" sz="3500" dirty="0">
                <a:solidFill>
                  <a:srgbClr val="1F497D"/>
                </a:solidFill>
              </a:rPr>
              <a:t>15kN</a:t>
            </a:r>
            <a:endParaRPr lang="en-US" sz="3500" dirty="0">
              <a:solidFill>
                <a:srgbClr val="1F497D"/>
              </a:solidFill>
            </a:endParaRPr>
          </a:p>
        </p:txBody>
      </p:sp>
      <p:grpSp>
        <p:nvGrpSpPr>
          <p:cNvPr id="229" name="Group 228"/>
          <p:cNvGrpSpPr>
            <a:grpSpLocks noChangeAspect="1"/>
          </p:cNvGrpSpPr>
          <p:nvPr/>
        </p:nvGrpSpPr>
        <p:grpSpPr>
          <a:xfrm>
            <a:off x="302269" y="568220"/>
            <a:ext cx="8708254" cy="2964731"/>
            <a:chOff x="-347324" y="-3601477"/>
            <a:chExt cx="9675838" cy="3294145"/>
          </a:xfrm>
        </p:grpSpPr>
        <p:pic>
          <p:nvPicPr>
            <p:cNvPr id="2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34" t="25915" r="67148" b="19467"/>
            <a:stretch/>
          </p:blipFill>
          <p:spPr bwMode="auto">
            <a:xfrm>
              <a:off x="-347324" y="-3601477"/>
              <a:ext cx="3109599" cy="329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776" t="25942" r="33727" b="19439"/>
            <a:stretch/>
          </p:blipFill>
          <p:spPr bwMode="auto">
            <a:xfrm>
              <a:off x="2967212" y="-3601477"/>
              <a:ext cx="3047527" cy="329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921" t="25284" r="1339" b="20098"/>
            <a:stretch/>
          </p:blipFill>
          <p:spPr bwMode="auto">
            <a:xfrm>
              <a:off x="6156159" y="-3601477"/>
              <a:ext cx="2971820" cy="329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3" name="Group 232"/>
            <p:cNvGrpSpPr/>
            <p:nvPr/>
          </p:nvGrpSpPr>
          <p:grpSpPr>
            <a:xfrm>
              <a:off x="-241742" y="-3277015"/>
              <a:ext cx="9570256" cy="2813875"/>
              <a:chOff x="-229363" y="-240657"/>
              <a:chExt cx="9570256" cy="2813875"/>
            </a:xfrm>
          </p:grpSpPr>
          <p:grpSp>
            <p:nvGrpSpPr>
              <p:cNvPr id="234" name="Group 233"/>
              <p:cNvGrpSpPr/>
              <p:nvPr/>
            </p:nvGrpSpPr>
            <p:grpSpPr>
              <a:xfrm>
                <a:off x="-229363" y="-240657"/>
                <a:ext cx="3113886" cy="2802882"/>
                <a:chOff x="342381" y="318742"/>
                <a:chExt cx="3053484" cy="2732432"/>
              </a:xfrm>
            </p:grpSpPr>
            <p:sp>
              <p:nvSpPr>
                <p:cNvPr id="261" name="Freeform 260"/>
                <p:cNvSpPr/>
                <p:nvPr/>
              </p:nvSpPr>
              <p:spPr>
                <a:xfrm>
                  <a:off x="1084544" y="343506"/>
                  <a:ext cx="1563997" cy="1030068"/>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prstClr val="white"/>
                      </a:solidFill>
                      <a:ea typeface="Times New Roman"/>
                      <a:cs typeface="Arial"/>
                    </a:rPr>
                    <a:t> </a:t>
                  </a:r>
                  <a:endParaRPr lang="en-GB" sz="1100">
                    <a:solidFill>
                      <a:prstClr val="white"/>
                    </a:solidFill>
                    <a:ea typeface="SimSun"/>
                    <a:cs typeface="Arial"/>
                  </a:endParaRPr>
                </a:p>
              </p:txBody>
            </p:sp>
            <p:cxnSp>
              <p:nvCxnSpPr>
                <p:cNvPr id="262" name="Straight Connector 261"/>
                <p:cNvCxnSpPr/>
                <p:nvPr/>
              </p:nvCxnSpPr>
              <p:spPr bwMode="auto">
                <a:xfrm flipH="1">
                  <a:off x="1394368" y="1147254"/>
                  <a:ext cx="2396" cy="1903920"/>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263" name="Straight Connector 262"/>
                <p:cNvCxnSpPr/>
                <p:nvPr/>
              </p:nvCxnSpPr>
              <p:spPr bwMode="auto">
                <a:xfrm>
                  <a:off x="1181064" y="1013080"/>
                  <a:ext cx="0" cy="203809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264" name="Text Box 2"/>
                <p:cNvSpPr txBox="1">
                  <a:spLocks noChangeArrowheads="1"/>
                </p:cNvSpPr>
                <p:nvPr/>
              </p:nvSpPr>
              <p:spPr bwMode="auto">
                <a:xfrm rot="16200000">
                  <a:off x="1028784" y="2691319"/>
                  <a:ext cx="518496" cy="186550"/>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dirty="0">
                      <a:solidFill>
                        <a:srgbClr val="FFFFFF"/>
                      </a:solidFill>
                      <a:latin typeface="Calibri"/>
                      <a:ea typeface="Times New Roman"/>
                      <a:cs typeface="Arial"/>
                    </a:rPr>
                    <a:t>Adhesive</a:t>
                  </a:r>
                  <a:endParaRPr lang="en-GB" sz="1400" dirty="0">
                    <a:solidFill>
                      <a:prstClr val="black"/>
                    </a:solidFill>
                    <a:latin typeface="Times New Roman"/>
                    <a:ea typeface="SimSun"/>
                  </a:endParaRPr>
                </a:p>
              </p:txBody>
            </p:sp>
            <p:sp>
              <p:nvSpPr>
                <p:cNvPr id="265" name="Text Box 2"/>
                <p:cNvSpPr txBox="1">
                  <a:spLocks noChangeArrowheads="1"/>
                </p:cNvSpPr>
                <p:nvPr/>
              </p:nvSpPr>
              <p:spPr bwMode="auto">
                <a:xfrm>
                  <a:off x="1806581" y="2770440"/>
                  <a:ext cx="518487" cy="18545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dirty="0">
                      <a:solidFill>
                        <a:srgbClr val="FFFFFF"/>
                      </a:solidFill>
                      <a:latin typeface="Calibri"/>
                      <a:ea typeface="Times New Roman"/>
                      <a:cs typeface="Arial"/>
                    </a:rPr>
                    <a:t>CSM</a:t>
                  </a:r>
                  <a:endParaRPr lang="en-GB" sz="1400" dirty="0">
                    <a:solidFill>
                      <a:prstClr val="black"/>
                    </a:solidFill>
                    <a:latin typeface="Times New Roman"/>
                    <a:ea typeface="SimSun"/>
                  </a:endParaRPr>
                </a:p>
              </p:txBody>
            </p:sp>
            <p:sp>
              <p:nvSpPr>
                <p:cNvPr id="266" name="Text Box 2"/>
                <p:cNvSpPr txBox="1">
                  <a:spLocks noChangeArrowheads="1"/>
                </p:cNvSpPr>
                <p:nvPr/>
              </p:nvSpPr>
              <p:spPr bwMode="auto">
                <a:xfrm>
                  <a:off x="446242" y="2763109"/>
                  <a:ext cx="518487" cy="18545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dirty="0">
                      <a:solidFill>
                        <a:srgbClr val="FFFFFF"/>
                      </a:solidFill>
                      <a:latin typeface="Calibri"/>
                      <a:ea typeface="Times New Roman"/>
                      <a:cs typeface="Arial"/>
                    </a:rPr>
                    <a:t>CSM</a:t>
                  </a:r>
                  <a:endParaRPr lang="en-GB" sz="1400" dirty="0">
                    <a:solidFill>
                      <a:prstClr val="black"/>
                    </a:solidFill>
                    <a:latin typeface="Times New Roman"/>
                    <a:ea typeface="SimSun"/>
                  </a:endParaRPr>
                </a:p>
              </p:txBody>
            </p:sp>
            <p:sp>
              <p:nvSpPr>
                <p:cNvPr id="267" name="Text Box 2"/>
                <p:cNvSpPr txBox="1">
                  <a:spLocks noChangeArrowheads="1"/>
                </p:cNvSpPr>
                <p:nvPr/>
              </p:nvSpPr>
              <p:spPr bwMode="auto">
                <a:xfrm>
                  <a:off x="342381" y="426011"/>
                  <a:ext cx="532501" cy="339663"/>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dirty="0">
                      <a:solidFill>
                        <a:srgbClr val="FFFFFF"/>
                      </a:solidFill>
                      <a:latin typeface="Calibri"/>
                      <a:ea typeface="Times New Roman"/>
                      <a:cs typeface="Arial"/>
                    </a:rPr>
                    <a:t>Inner adherend</a:t>
                  </a:r>
                  <a:endParaRPr lang="en-GB" sz="1200" dirty="0">
                    <a:solidFill>
                      <a:prstClr val="black"/>
                    </a:solidFill>
                    <a:latin typeface="Times New Roman"/>
                    <a:ea typeface="SimSun"/>
                  </a:endParaRPr>
                </a:p>
              </p:txBody>
            </p:sp>
            <p:sp>
              <p:nvSpPr>
                <p:cNvPr id="268" name="Text Box 2"/>
                <p:cNvSpPr txBox="1">
                  <a:spLocks noChangeArrowheads="1"/>
                </p:cNvSpPr>
                <p:nvPr/>
              </p:nvSpPr>
              <p:spPr bwMode="auto">
                <a:xfrm>
                  <a:off x="1597989" y="811260"/>
                  <a:ext cx="935672" cy="18054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dirty="0">
                      <a:solidFill>
                        <a:srgbClr val="FFFFFF"/>
                      </a:solidFill>
                      <a:latin typeface="Calibri"/>
                      <a:ea typeface="Times New Roman"/>
                      <a:cs typeface="Arial"/>
                    </a:rPr>
                    <a:t>Outer adherend</a:t>
                  </a:r>
                  <a:endParaRPr lang="en-GB" sz="1200" dirty="0">
                    <a:solidFill>
                      <a:prstClr val="black"/>
                    </a:solidFill>
                    <a:latin typeface="Times New Roman"/>
                    <a:ea typeface="SimSun"/>
                  </a:endParaRPr>
                </a:p>
              </p:txBody>
            </p:sp>
            <p:sp>
              <p:nvSpPr>
                <p:cNvPr id="269" name="Freeform 268"/>
                <p:cNvSpPr/>
                <p:nvPr/>
              </p:nvSpPr>
              <p:spPr>
                <a:xfrm>
                  <a:off x="1079780" y="318742"/>
                  <a:ext cx="1554388" cy="1058089"/>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prstClr val="white"/>
                      </a:solidFill>
                      <a:ea typeface="Times New Roman"/>
                      <a:cs typeface="Arial"/>
                    </a:rPr>
                    <a:t> </a:t>
                  </a:r>
                  <a:endParaRPr lang="en-GB" sz="1100">
                    <a:solidFill>
                      <a:prstClr val="white"/>
                    </a:solidFill>
                    <a:ea typeface="SimSun"/>
                    <a:cs typeface="Arial"/>
                  </a:endParaRPr>
                </a:p>
              </p:txBody>
            </p:sp>
            <p:sp>
              <p:nvSpPr>
                <p:cNvPr id="270" name="Text Box 2"/>
                <p:cNvSpPr txBox="1">
                  <a:spLocks noChangeArrowheads="1"/>
                </p:cNvSpPr>
                <p:nvPr/>
              </p:nvSpPr>
              <p:spPr bwMode="auto">
                <a:xfrm>
                  <a:off x="1415835" y="481503"/>
                  <a:ext cx="1061450" cy="17272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a:solidFill>
                        <a:srgbClr val="FFFFFF"/>
                      </a:solidFill>
                      <a:latin typeface="Calibri"/>
                      <a:ea typeface="Times New Roman"/>
                      <a:cs typeface="Arial"/>
                    </a:rPr>
                    <a:t>Root of discontinuity</a:t>
                  </a:r>
                  <a:endParaRPr lang="en-GB" sz="1100">
                    <a:solidFill>
                      <a:prstClr val="black"/>
                    </a:solidFill>
                    <a:latin typeface="Times New Roman"/>
                    <a:ea typeface="SimSun"/>
                  </a:endParaRPr>
                </a:p>
              </p:txBody>
            </p:sp>
            <p:cxnSp>
              <p:nvCxnSpPr>
                <p:cNvPr id="271" name="Straight Arrow Connector 270"/>
                <p:cNvCxnSpPr/>
                <p:nvPr/>
              </p:nvCxnSpPr>
              <p:spPr>
                <a:xfrm flipH="1">
                  <a:off x="1321327" y="648095"/>
                  <a:ext cx="347345" cy="3562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2" name="TextBox 247"/>
                <p:cNvSpPr txBox="1"/>
                <p:nvPr/>
              </p:nvSpPr>
              <p:spPr>
                <a:xfrm rot="16200000">
                  <a:off x="2911074" y="1450453"/>
                  <a:ext cx="712421" cy="257160"/>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MPa</a:t>
                  </a:r>
                  <a:endParaRPr lang="en-GB" sz="1200">
                    <a:solidFill>
                      <a:prstClr val="black"/>
                    </a:solidFill>
                    <a:latin typeface="Times New Roman"/>
                    <a:ea typeface="SimSun"/>
                  </a:endParaRPr>
                </a:p>
              </p:txBody>
            </p:sp>
          </p:grpSp>
          <p:grpSp>
            <p:nvGrpSpPr>
              <p:cNvPr id="235" name="Group 234"/>
              <p:cNvGrpSpPr/>
              <p:nvPr/>
            </p:nvGrpSpPr>
            <p:grpSpPr>
              <a:xfrm>
                <a:off x="3036922" y="-229664"/>
                <a:ext cx="3113886" cy="2802882"/>
                <a:chOff x="342381" y="318742"/>
                <a:chExt cx="3053484" cy="2732432"/>
              </a:xfrm>
            </p:grpSpPr>
            <p:sp>
              <p:nvSpPr>
                <p:cNvPr id="249" name="Freeform 248"/>
                <p:cNvSpPr/>
                <p:nvPr/>
              </p:nvSpPr>
              <p:spPr>
                <a:xfrm>
                  <a:off x="1084544" y="343506"/>
                  <a:ext cx="1563997" cy="1030068"/>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prstClr val="white"/>
                      </a:solidFill>
                      <a:ea typeface="Times New Roman"/>
                      <a:cs typeface="Arial"/>
                    </a:rPr>
                    <a:t> </a:t>
                  </a:r>
                  <a:endParaRPr lang="en-GB" sz="1100">
                    <a:solidFill>
                      <a:prstClr val="white"/>
                    </a:solidFill>
                    <a:ea typeface="SimSun"/>
                    <a:cs typeface="Arial"/>
                  </a:endParaRPr>
                </a:p>
              </p:txBody>
            </p:sp>
            <p:cxnSp>
              <p:nvCxnSpPr>
                <p:cNvPr id="250" name="Straight Connector 249"/>
                <p:cNvCxnSpPr/>
                <p:nvPr/>
              </p:nvCxnSpPr>
              <p:spPr bwMode="auto">
                <a:xfrm flipH="1">
                  <a:off x="1394368" y="1147254"/>
                  <a:ext cx="2396" cy="1903920"/>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251" name="Straight Connector 250"/>
                <p:cNvCxnSpPr/>
                <p:nvPr/>
              </p:nvCxnSpPr>
              <p:spPr bwMode="auto">
                <a:xfrm>
                  <a:off x="1181064" y="1013080"/>
                  <a:ext cx="0" cy="203809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252" name="Text Box 2"/>
                <p:cNvSpPr txBox="1">
                  <a:spLocks noChangeArrowheads="1"/>
                </p:cNvSpPr>
                <p:nvPr/>
              </p:nvSpPr>
              <p:spPr bwMode="auto">
                <a:xfrm rot="16200000">
                  <a:off x="1028784" y="2691319"/>
                  <a:ext cx="518496" cy="186550"/>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dirty="0">
                      <a:solidFill>
                        <a:srgbClr val="FFFFFF"/>
                      </a:solidFill>
                      <a:latin typeface="Calibri"/>
                      <a:ea typeface="Times New Roman"/>
                      <a:cs typeface="Arial"/>
                    </a:rPr>
                    <a:t>Adhesive</a:t>
                  </a:r>
                  <a:endParaRPr lang="en-GB" sz="1400" dirty="0">
                    <a:solidFill>
                      <a:prstClr val="black"/>
                    </a:solidFill>
                    <a:latin typeface="Times New Roman"/>
                    <a:ea typeface="SimSun"/>
                  </a:endParaRPr>
                </a:p>
              </p:txBody>
            </p:sp>
            <p:sp>
              <p:nvSpPr>
                <p:cNvPr id="253" name="Text Box 2"/>
                <p:cNvSpPr txBox="1">
                  <a:spLocks noChangeArrowheads="1"/>
                </p:cNvSpPr>
                <p:nvPr/>
              </p:nvSpPr>
              <p:spPr bwMode="auto">
                <a:xfrm>
                  <a:off x="1806581" y="2770440"/>
                  <a:ext cx="518487" cy="18545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dirty="0">
                      <a:solidFill>
                        <a:srgbClr val="FFFFFF"/>
                      </a:solidFill>
                      <a:latin typeface="Calibri"/>
                      <a:ea typeface="Times New Roman"/>
                      <a:cs typeface="Arial"/>
                    </a:rPr>
                    <a:t>CSM</a:t>
                  </a:r>
                  <a:endParaRPr lang="en-GB" sz="1400" dirty="0">
                    <a:solidFill>
                      <a:prstClr val="black"/>
                    </a:solidFill>
                    <a:latin typeface="Times New Roman"/>
                    <a:ea typeface="SimSun"/>
                  </a:endParaRPr>
                </a:p>
              </p:txBody>
            </p:sp>
            <p:sp>
              <p:nvSpPr>
                <p:cNvPr id="254" name="Text Box 2"/>
                <p:cNvSpPr txBox="1">
                  <a:spLocks noChangeArrowheads="1"/>
                </p:cNvSpPr>
                <p:nvPr/>
              </p:nvSpPr>
              <p:spPr bwMode="auto">
                <a:xfrm>
                  <a:off x="446242" y="2763109"/>
                  <a:ext cx="518487" cy="18545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dirty="0">
                      <a:solidFill>
                        <a:srgbClr val="FFFFFF"/>
                      </a:solidFill>
                      <a:latin typeface="Calibri"/>
                      <a:ea typeface="Times New Roman"/>
                      <a:cs typeface="Arial"/>
                    </a:rPr>
                    <a:t>CSM</a:t>
                  </a:r>
                  <a:endParaRPr lang="en-GB" sz="1400" dirty="0">
                    <a:solidFill>
                      <a:prstClr val="black"/>
                    </a:solidFill>
                    <a:latin typeface="Times New Roman"/>
                    <a:ea typeface="SimSun"/>
                  </a:endParaRPr>
                </a:p>
              </p:txBody>
            </p:sp>
            <p:sp>
              <p:nvSpPr>
                <p:cNvPr id="255" name="Text Box 2"/>
                <p:cNvSpPr txBox="1">
                  <a:spLocks noChangeArrowheads="1"/>
                </p:cNvSpPr>
                <p:nvPr/>
              </p:nvSpPr>
              <p:spPr bwMode="auto">
                <a:xfrm>
                  <a:off x="342381" y="426011"/>
                  <a:ext cx="532501" cy="339663"/>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dirty="0">
                      <a:solidFill>
                        <a:srgbClr val="FFFFFF"/>
                      </a:solidFill>
                      <a:latin typeface="Calibri"/>
                      <a:ea typeface="Times New Roman"/>
                      <a:cs typeface="Arial"/>
                    </a:rPr>
                    <a:t>Inner adherend</a:t>
                  </a:r>
                  <a:endParaRPr lang="en-GB" sz="1200" dirty="0">
                    <a:solidFill>
                      <a:prstClr val="black"/>
                    </a:solidFill>
                    <a:latin typeface="Times New Roman"/>
                    <a:ea typeface="SimSun"/>
                  </a:endParaRPr>
                </a:p>
              </p:txBody>
            </p:sp>
            <p:sp>
              <p:nvSpPr>
                <p:cNvPr id="256" name="Text Box 2"/>
                <p:cNvSpPr txBox="1">
                  <a:spLocks noChangeArrowheads="1"/>
                </p:cNvSpPr>
                <p:nvPr/>
              </p:nvSpPr>
              <p:spPr bwMode="auto">
                <a:xfrm>
                  <a:off x="1597989" y="811260"/>
                  <a:ext cx="935672" cy="18054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dirty="0">
                      <a:solidFill>
                        <a:srgbClr val="FFFFFF"/>
                      </a:solidFill>
                      <a:latin typeface="Calibri"/>
                      <a:ea typeface="Times New Roman"/>
                      <a:cs typeface="Arial"/>
                    </a:rPr>
                    <a:t>Outer adherend</a:t>
                  </a:r>
                  <a:endParaRPr lang="en-GB" sz="1200" dirty="0">
                    <a:solidFill>
                      <a:prstClr val="black"/>
                    </a:solidFill>
                    <a:latin typeface="Times New Roman"/>
                    <a:ea typeface="SimSun"/>
                  </a:endParaRPr>
                </a:p>
              </p:txBody>
            </p:sp>
            <p:sp>
              <p:nvSpPr>
                <p:cNvPr id="257" name="Freeform 256"/>
                <p:cNvSpPr/>
                <p:nvPr/>
              </p:nvSpPr>
              <p:spPr>
                <a:xfrm>
                  <a:off x="1079780" y="318742"/>
                  <a:ext cx="1554388" cy="1058089"/>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prstClr val="white"/>
                      </a:solidFill>
                      <a:ea typeface="Times New Roman"/>
                      <a:cs typeface="Arial"/>
                    </a:rPr>
                    <a:t> </a:t>
                  </a:r>
                  <a:endParaRPr lang="en-GB" sz="1100">
                    <a:solidFill>
                      <a:prstClr val="white"/>
                    </a:solidFill>
                    <a:ea typeface="SimSun"/>
                    <a:cs typeface="Arial"/>
                  </a:endParaRPr>
                </a:p>
              </p:txBody>
            </p:sp>
            <p:sp>
              <p:nvSpPr>
                <p:cNvPr id="258" name="Text Box 2"/>
                <p:cNvSpPr txBox="1">
                  <a:spLocks noChangeArrowheads="1"/>
                </p:cNvSpPr>
                <p:nvPr/>
              </p:nvSpPr>
              <p:spPr bwMode="auto">
                <a:xfrm>
                  <a:off x="1415835" y="481503"/>
                  <a:ext cx="1061450" cy="17272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dirty="0">
                      <a:solidFill>
                        <a:srgbClr val="FFFFFF"/>
                      </a:solidFill>
                      <a:latin typeface="Calibri"/>
                      <a:ea typeface="Times New Roman"/>
                      <a:cs typeface="Arial"/>
                    </a:rPr>
                    <a:t>Root of discontinuity</a:t>
                  </a:r>
                  <a:endParaRPr lang="en-GB" sz="1100" dirty="0">
                    <a:solidFill>
                      <a:prstClr val="black"/>
                    </a:solidFill>
                    <a:latin typeface="Times New Roman"/>
                    <a:ea typeface="SimSun"/>
                  </a:endParaRPr>
                </a:p>
              </p:txBody>
            </p:sp>
            <p:cxnSp>
              <p:nvCxnSpPr>
                <p:cNvPr id="259" name="Straight Arrow Connector 258"/>
                <p:cNvCxnSpPr/>
                <p:nvPr/>
              </p:nvCxnSpPr>
              <p:spPr>
                <a:xfrm flipH="1">
                  <a:off x="1321327" y="648095"/>
                  <a:ext cx="347345" cy="3562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0" name="TextBox 247"/>
                <p:cNvSpPr txBox="1"/>
                <p:nvPr/>
              </p:nvSpPr>
              <p:spPr>
                <a:xfrm rot="16200000">
                  <a:off x="2911074" y="1450453"/>
                  <a:ext cx="712421" cy="257160"/>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MPa</a:t>
                  </a:r>
                  <a:endParaRPr lang="en-GB" sz="1200">
                    <a:solidFill>
                      <a:prstClr val="black"/>
                    </a:solidFill>
                    <a:latin typeface="Times New Roman"/>
                    <a:ea typeface="SimSun"/>
                  </a:endParaRPr>
                </a:p>
              </p:txBody>
            </p:sp>
          </p:grpSp>
          <p:grpSp>
            <p:nvGrpSpPr>
              <p:cNvPr id="236" name="Group 235"/>
              <p:cNvGrpSpPr/>
              <p:nvPr/>
            </p:nvGrpSpPr>
            <p:grpSpPr>
              <a:xfrm>
                <a:off x="6227007" y="-230985"/>
                <a:ext cx="3113886" cy="2802882"/>
                <a:chOff x="342381" y="318742"/>
                <a:chExt cx="3053484" cy="2732432"/>
              </a:xfrm>
            </p:grpSpPr>
            <p:sp>
              <p:nvSpPr>
                <p:cNvPr id="237" name="Freeform 236"/>
                <p:cNvSpPr/>
                <p:nvPr/>
              </p:nvSpPr>
              <p:spPr>
                <a:xfrm>
                  <a:off x="1084544" y="343506"/>
                  <a:ext cx="1563997" cy="1030068"/>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prstClr val="white"/>
                      </a:solidFill>
                      <a:ea typeface="Times New Roman"/>
                      <a:cs typeface="Arial"/>
                    </a:rPr>
                    <a:t> </a:t>
                  </a:r>
                  <a:endParaRPr lang="en-GB" sz="1100">
                    <a:solidFill>
                      <a:prstClr val="white"/>
                    </a:solidFill>
                    <a:ea typeface="SimSun"/>
                    <a:cs typeface="Arial"/>
                  </a:endParaRPr>
                </a:p>
              </p:txBody>
            </p:sp>
            <p:cxnSp>
              <p:nvCxnSpPr>
                <p:cNvPr id="238" name="Straight Connector 237"/>
                <p:cNvCxnSpPr/>
                <p:nvPr/>
              </p:nvCxnSpPr>
              <p:spPr bwMode="auto">
                <a:xfrm flipH="1">
                  <a:off x="1394368" y="1147254"/>
                  <a:ext cx="2396" cy="1903920"/>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239" name="Straight Connector 238"/>
                <p:cNvCxnSpPr/>
                <p:nvPr/>
              </p:nvCxnSpPr>
              <p:spPr bwMode="auto">
                <a:xfrm>
                  <a:off x="1181064" y="1013080"/>
                  <a:ext cx="0" cy="203809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240" name="Text Box 2"/>
                <p:cNvSpPr txBox="1">
                  <a:spLocks noChangeArrowheads="1"/>
                </p:cNvSpPr>
                <p:nvPr/>
              </p:nvSpPr>
              <p:spPr bwMode="auto">
                <a:xfrm rot="16200000">
                  <a:off x="1028784" y="2691319"/>
                  <a:ext cx="518496" cy="186550"/>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dirty="0">
                      <a:solidFill>
                        <a:srgbClr val="FFFFFF"/>
                      </a:solidFill>
                      <a:latin typeface="Calibri"/>
                      <a:ea typeface="Times New Roman"/>
                      <a:cs typeface="Arial"/>
                    </a:rPr>
                    <a:t>Adhesive</a:t>
                  </a:r>
                  <a:endParaRPr lang="en-GB" sz="1400" dirty="0">
                    <a:solidFill>
                      <a:prstClr val="black"/>
                    </a:solidFill>
                    <a:latin typeface="Times New Roman"/>
                    <a:ea typeface="SimSun"/>
                  </a:endParaRPr>
                </a:p>
              </p:txBody>
            </p:sp>
            <p:sp>
              <p:nvSpPr>
                <p:cNvPr id="241" name="Text Box 2"/>
                <p:cNvSpPr txBox="1">
                  <a:spLocks noChangeArrowheads="1"/>
                </p:cNvSpPr>
                <p:nvPr/>
              </p:nvSpPr>
              <p:spPr bwMode="auto">
                <a:xfrm>
                  <a:off x="1806581" y="2770440"/>
                  <a:ext cx="518487" cy="18545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dirty="0">
                      <a:solidFill>
                        <a:srgbClr val="FFFFFF"/>
                      </a:solidFill>
                      <a:latin typeface="Calibri"/>
                      <a:ea typeface="Times New Roman"/>
                      <a:cs typeface="Arial"/>
                    </a:rPr>
                    <a:t>CSM</a:t>
                  </a:r>
                  <a:endParaRPr lang="en-GB" sz="1400" dirty="0">
                    <a:solidFill>
                      <a:prstClr val="black"/>
                    </a:solidFill>
                    <a:latin typeface="Times New Roman"/>
                    <a:ea typeface="SimSun"/>
                  </a:endParaRPr>
                </a:p>
              </p:txBody>
            </p:sp>
            <p:sp>
              <p:nvSpPr>
                <p:cNvPr id="242" name="Text Box 2"/>
                <p:cNvSpPr txBox="1">
                  <a:spLocks noChangeArrowheads="1"/>
                </p:cNvSpPr>
                <p:nvPr/>
              </p:nvSpPr>
              <p:spPr bwMode="auto">
                <a:xfrm>
                  <a:off x="446242" y="2763109"/>
                  <a:ext cx="518487" cy="185458"/>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dirty="0">
                      <a:solidFill>
                        <a:srgbClr val="FFFFFF"/>
                      </a:solidFill>
                      <a:latin typeface="Calibri"/>
                      <a:ea typeface="Times New Roman"/>
                      <a:cs typeface="Arial"/>
                    </a:rPr>
                    <a:t>CSM</a:t>
                  </a:r>
                  <a:endParaRPr lang="en-GB" sz="1400" dirty="0">
                    <a:solidFill>
                      <a:prstClr val="black"/>
                    </a:solidFill>
                    <a:latin typeface="Times New Roman"/>
                    <a:ea typeface="SimSun"/>
                  </a:endParaRPr>
                </a:p>
              </p:txBody>
            </p:sp>
            <p:sp>
              <p:nvSpPr>
                <p:cNvPr id="243" name="Text Box 2"/>
                <p:cNvSpPr txBox="1">
                  <a:spLocks noChangeArrowheads="1"/>
                </p:cNvSpPr>
                <p:nvPr/>
              </p:nvSpPr>
              <p:spPr bwMode="auto">
                <a:xfrm>
                  <a:off x="342381" y="426011"/>
                  <a:ext cx="532501" cy="339663"/>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dirty="0">
                      <a:solidFill>
                        <a:srgbClr val="FFFFFF"/>
                      </a:solidFill>
                      <a:latin typeface="Calibri"/>
                      <a:ea typeface="Times New Roman"/>
                      <a:cs typeface="Arial"/>
                    </a:rPr>
                    <a:t>Inner adherend</a:t>
                  </a:r>
                  <a:endParaRPr lang="en-GB" sz="1200" dirty="0">
                    <a:solidFill>
                      <a:prstClr val="black"/>
                    </a:solidFill>
                    <a:latin typeface="Times New Roman"/>
                    <a:ea typeface="SimSun"/>
                  </a:endParaRPr>
                </a:p>
              </p:txBody>
            </p:sp>
            <p:sp>
              <p:nvSpPr>
                <p:cNvPr id="244" name="Text Box 2"/>
                <p:cNvSpPr txBox="1">
                  <a:spLocks noChangeArrowheads="1"/>
                </p:cNvSpPr>
                <p:nvPr/>
              </p:nvSpPr>
              <p:spPr bwMode="auto">
                <a:xfrm>
                  <a:off x="1597989" y="811260"/>
                  <a:ext cx="935672" cy="18054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dirty="0">
                      <a:solidFill>
                        <a:srgbClr val="FFFFFF"/>
                      </a:solidFill>
                      <a:latin typeface="Calibri"/>
                      <a:ea typeface="Times New Roman"/>
                      <a:cs typeface="Arial"/>
                    </a:rPr>
                    <a:t>Outer adherend</a:t>
                  </a:r>
                  <a:endParaRPr lang="en-GB" sz="1200" dirty="0">
                    <a:solidFill>
                      <a:prstClr val="black"/>
                    </a:solidFill>
                    <a:latin typeface="Times New Roman"/>
                    <a:ea typeface="SimSun"/>
                  </a:endParaRPr>
                </a:p>
              </p:txBody>
            </p:sp>
            <p:sp>
              <p:nvSpPr>
                <p:cNvPr id="245" name="Freeform 244"/>
                <p:cNvSpPr/>
                <p:nvPr/>
              </p:nvSpPr>
              <p:spPr>
                <a:xfrm>
                  <a:off x="1079780" y="318742"/>
                  <a:ext cx="1554388" cy="1058089"/>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prstClr val="white"/>
                      </a:solidFill>
                      <a:ea typeface="Times New Roman"/>
                      <a:cs typeface="Arial"/>
                    </a:rPr>
                    <a:t> </a:t>
                  </a:r>
                  <a:endParaRPr lang="en-GB" sz="1100">
                    <a:solidFill>
                      <a:prstClr val="white"/>
                    </a:solidFill>
                    <a:ea typeface="SimSun"/>
                    <a:cs typeface="Arial"/>
                  </a:endParaRPr>
                </a:p>
              </p:txBody>
            </p:sp>
            <p:sp>
              <p:nvSpPr>
                <p:cNvPr id="246" name="Text Box 2"/>
                <p:cNvSpPr txBox="1">
                  <a:spLocks noChangeArrowheads="1"/>
                </p:cNvSpPr>
                <p:nvPr/>
              </p:nvSpPr>
              <p:spPr bwMode="auto">
                <a:xfrm>
                  <a:off x="1415835" y="481503"/>
                  <a:ext cx="1061450" cy="17272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dirty="0">
                      <a:solidFill>
                        <a:srgbClr val="FFFFFF"/>
                      </a:solidFill>
                      <a:latin typeface="Calibri"/>
                      <a:ea typeface="Times New Roman"/>
                      <a:cs typeface="Arial"/>
                    </a:rPr>
                    <a:t>Root of discontinuity</a:t>
                  </a:r>
                  <a:endParaRPr lang="en-GB" sz="1100" dirty="0">
                    <a:solidFill>
                      <a:prstClr val="black"/>
                    </a:solidFill>
                    <a:latin typeface="Times New Roman"/>
                    <a:ea typeface="SimSun"/>
                  </a:endParaRPr>
                </a:p>
              </p:txBody>
            </p:sp>
            <p:cxnSp>
              <p:nvCxnSpPr>
                <p:cNvPr id="247" name="Straight Arrow Connector 246"/>
                <p:cNvCxnSpPr/>
                <p:nvPr/>
              </p:nvCxnSpPr>
              <p:spPr>
                <a:xfrm flipH="1">
                  <a:off x="1321327" y="648095"/>
                  <a:ext cx="347345" cy="3562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a:xfrm rot="16200000">
                  <a:off x="2911074" y="1450453"/>
                  <a:ext cx="712421" cy="257160"/>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MPa</a:t>
                  </a:r>
                  <a:endParaRPr lang="en-GB" sz="1200">
                    <a:solidFill>
                      <a:prstClr val="black"/>
                    </a:solidFill>
                    <a:latin typeface="Times New Roman"/>
                    <a:ea typeface="SimSun"/>
                  </a:endParaRPr>
                </a:p>
              </p:txBody>
            </p:sp>
          </p:grpSp>
        </p:grpSp>
      </p:grpSp>
    </p:spTree>
    <p:extLst>
      <p:ext uri="{BB962C8B-B14F-4D97-AF65-F5344CB8AC3E}">
        <p14:creationId xmlns:p14="http://schemas.microsoft.com/office/powerpoint/2010/main" val="138955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p:cNvGrpSpPr>
            <a:grpSpLocks noChangeAspect="1"/>
          </p:cNvGrpSpPr>
          <p:nvPr/>
        </p:nvGrpSpPr>
        <p:grpSpPr>
          <a:xfrm>
            <a:off x="146230" y="640811"/>
            <a:ext cx="8870248" cy="2919222"/>
            <a:chOff x="0" y="0"/>
            <a:chExt cx="9856298" cy="3243580"/>
          </a:xfrm>
        </p:grpSpPr>
        <p:pic>
          <p:nvPicPr>
            <p:cNvPr id="139" name="Picture 138"/>
            <p:cNvPicPr>
              <a:picLocks noChangeAspect="1" noChangeArrowheads="1"/>
            </p:cNvPicPr>
            <p:nvPr/>
          </p:nvPicPr>
          <p:blipFill rotWithShape="1">
            <a:blip r:embed="rId2">
              <a:extLst>
                <a:ext uri="{28A0092B-C50C-407E-A947-70E740481C1C}">
                  <a14:useLocalDpi xmlns:a14="http://schemas.microsoft.com/office/drawing/2010/main" val="0"/>
                </a:ext>
              </a:extLst>
            </a:blip>
            <a:srcRect t="29903" b="22025"/>
            <a:stretch/>
          </p:blipFill>
          <p:spPr bwMode="auto">
            <a:xfrm>
              <a:off x="0" y="0"/>
              <a:ext cx="9749470" cy="324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0" name="Group 139"/>
            <p:cNvGrpSpPr/>
            <p:nvPr/>
          </p:nvGrpSpPr>
          <p:grpSpPr>
            <a:xfrm>
              <a:off x="286041" y="245331"/>
              <a:ext cx="9570257" cy="2813876"/>
              <a:chOff x="286041" y="245331"/>
              <a:chExt cx="9570257" cy="2813876"/>
            </a:xfrm>
          </p:grpSpPr>
          <p:grpSp>
            <p:nvGrpSpPr>
              <p:cNvPr id="141" name="Group 140"/>
              <p:cNvGrpSpPr/>
              <p:nvPr/>
            </p:nvGrpSpPr>
            <p:grpSpPr>
              <a:xfrm>
                <a:off x="286041" y="245331"/>
                <a:ext cx="3113883" cy="2802881"/>
                <a:chOff x="286043" y="245332"/>
                <a:chExt cx="3053484" cy="2732432"/>
              </a:xfrm>
            </p:grpSpPr>
            <p:sp>
              <p:nvSpPr>
                <p:cNvPr id="211" name="Freeform 210"/>
                <p:cNvSpPr/>
                <p:nvPr/>
              </p:nvSpPr>
              <p:spPr>
                <a:xfrm>
                  <a:off x="1028206" y="270096"/>
                  <a:ext cx="1563997" cy="1030068"/>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cxnSp>
              <p:nvCxnSpPr>
                <p:cNvPr id="212" name="Straight Connector 211"/>
                <p:cNvCxnSpPr/>
                <p:nvPr/>
              </p:nvCxnSpPr>
              <p:spPr bwMode="auto">
                <a:xfrm flipH="1">
                  <a:off x="1338030" y="1073844"/>
                  <a:ext cx="2396" cy="1903920"/>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213" name="Straight Connector 212"/>
                <p:cNvCxnSpPr/>
                <p:nvPr/>
              </p:nvCxnSpPr>
              <p:spPr bwMode="auto">
                <a:xfrm>
                  <a:off x="1124726" y="939670"/>
                  <a:ext cx="0" cy="203809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214" name="Text Box 2"/>
                <p:cNvSpPr txBox="1">
                  <a:spLocks noChangeArrowheads="1"/>
                </p:cNvSpPr>
                <p:nvPr/>
              </p:nvSpPr>
              <p:spPr bwMode="auto">
                <a:xfrm rot="16200000">
                  <a:off x="972402" y="2617880"/>
                  <a:ext cx="518564" cy="19657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Adhesive</a:t>
                  </a:r>
                  <a:endParaRPr lang="en-GB" sz="1200">
                    <a:solidFill>
                      <a:prstClr val="black"/>
                    </a:solidFill>
                    <a:latin typeface="Times New Roman"/>
                    <a:ea typeface="SimSun"/>
                  </a:endParaRPr>
                </a:p>
              </p:txBody>
            </p:sp>
            <p:sp>
              <p:nvSpPr>
                <p:cNvPr id="215" name="Text Box 2"/>
                <p:cNvSpPr txBox="1">
                  <a:spLocks noChangeArrowheads="1"/>
                </p:cNvSpPr>
                <p:nvPr/>
              </p:nvSpPr>
              <p:spPr bwMode="auto">
                <a:xfrm>
                  <a:off x="1750161" y="2697030"/>
                  <a:ext cx="518503" cy="19542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216" name="Text Box 2"/>
                <p:cNvSpPr txBox="1">
                  <a:spLocks noChangeArrowheads="1"/>
                </p:cNvSpPr>
                <p:nvPr/>
              </p:nvSpPr>
              <p:spPr bwMode="auto">
                <a:xfrm>
                  <a:off x="389886" y="2689699"/>
                  <a:ext cx="518503" cy="19542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217" name="Text Box 2"/>
                <p:cNvSpPr txBox="1">
                  <a:spLocks noChangeArrowheads="1"/>
                </p:cNvSpPr>
                <p:nvPr/>
              </p:nvSpPr>
              <p:spPr bwMode="auto">
                <a:xfrm>
                  <a:off x="286043" y="352601"/>
                  <a:ext cx="532501" cy="339663"/>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218" name="Text Box 2"/>
                <p:cNvSpPr txBox="1">
                  <a:spLocks noChangeArrowheads="1"/>
                </p:cNvSpPr>
                <p:nvPr/>
              </p:nvSpPr>
              <p:spPr bwMode="auto">
                <a:xfrm>
                  <a:off x="1541651" y="737850"/>
                  <a:ext cx="935672" cy="18054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219" name="Freeform 218"/>
                <p:cNvSpPr/>
                <p:nvPr/>
              </p:nvSpPr>
              <p:spPr>
                <a:xfrm>
                  <a:off x="1023442" y="245332"/>
                  <a:ext cx="1554388" cy="1058089"/>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220" name="Text Box 2"/>
                <p:cNvSpPr txBox="1">
                  <a:spLocks noChangeArrowheads="1"/>
                </p:cNvSpPr>
                <p:nvPr/>
              </p:nvSpPr>
              <p:spPr bwMode="auto">
                <a:xfrm>
                  <a:off x="1359497" y="408093"/>
                  <a:ext cx="1061450" cy="17272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dirty="0">
                      <a:solidFill>
                        <a:srgbClr val="FFFFFF"/>
                      </a:solidFill>
                      <a:latin typeface="Calibri"/>
                      <a:ea typeface="Times New Roman"/>
                      <a:cs typeface="Arial"/>
                    </a:rPr>
                    <a:t>Root of discontinuity</a:t>
                  </a:r>
                  <a:endParaRPr lang="en-GB" sz="1100" dirty="0">
                    <a:solidFill>
                      <a:prstClr val="black"/>
                    </a:solidFill>
                    <a:latin typeface="Times New Roman"/>
                    <a:ea typeface="SimSun"/>
                  </a:endParaRPr>
                </a:p>
              </p:txBody>
            </p:sp>
            <p:cxnSp>
              <p:nvCxnSpPr>
                <p:cNvPr id="221" name="Straight Arrow Connector 220"/>
                <p:cNvCxnSpPr/>
                <p:nvPr/>
              </p:nvCxnSpPr>
              <p:spPr>
                <a:xfrm flipH="1">
                  <a:off x="1264989" y="574685"/>
                  <a:ext cx="347345" cy="3562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2" name="TextBox 247"/>
                <p:cNvSpPr txBox="1"/>
                <p:nvPr/>
              </p:nvSpPr>
              <p:spPr>
                <a:xfrm rot="16200000">
                  <a:off x="2854736" y="1377043"/>
                  <a:ext cx="712421" cy="257160"/>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MPa</a:t>
                  </a:r>
                  <a:endParaRPr lang="en-GB" sz="1200">
                    <a:solidFill>
                      <a:prstClr val="black"/>
                    </a:solidFill>
                    <a:latin typeface="Times New Roman"/>
                    <a:ea typeface="SimSun"/>
                  </a:endParaRPr>
                </a:p>
              </p:txBody>
            </p:sp>
          </p:grpSp>
          <p:grpSp>
            <p:nvGrpSpPr>
              <p:cNvPr id="185" name="Group 184"/>
              <p:cNvGrpSpPr/>
              <p:nvPr/>
            </p:nvGrpSpPr>
            <p:grpSpPr>
              <a:xfrm>
                <a:off x="3552325" y="256325"/>
                <a:ext cx="3113883" cy="2802882"/>
                <a:chOff x="3552328" y="256325"/>
                <a:chExt cx="3053484" cy="2732432"/>
              </a:xfrm>
            </p:grpSpPr>
            <p:sp>
              <p:nvSpPr>
                <p:cNvPr id="199" name="Freeform 198"/>
                <p:cNvSpPr/>
                <p:nvPr/>
              </p:nvSpPr>
              <p:spPr>
                <a:xfrm>
                  <a:off x="4294491" y="262515"/>
                  <a:ext cx="1563997" cy="1030068"/>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cxnSp>
              <p:nvCxnSpPr>
                <p:cNvPr id="200" name="Straight Connector 199"/>
                <p:cNvCxnSpPr/>
                <p:nvPr/>
              </p:nvCxnSpPr>
              <p:spPr bwMode="auto">
                <a:xfrm flipH="1">
                  <a:off x="4604315" y="1084837"/>
                  <a:ext cx="2396" cy="1903920"/>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201" name="Straight Connector 200"/>
                <p:cNvCxnSpPr/>
                <p:nvPr/>
              </p:nvCxnSpPr>
              <p:spPr bwMode="auto">
                <a:xfrm>
                  <a:off x="4391011" y="950663"/>
                  <a:ext cx="0" cy="203809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202" name="Text Box 2"/>
                <p:cNvSpPr txBox="1">
                  <a:spLocks noChangeArrowheads="1"/>
                </p:cNvSpPr>
                <p:nvPr/>
              </p:nvSpPr>
              <p:spPr bwMode="auto">
                <a:xfrm rot="16200000">
                  <a:off x="4238533" y="2628873"/>
                  <a:ext cx="517945" cy="19657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Adhesive</a:t>
                  </a:r>
                  <a:endParaRPr lang="en-GB" sz="1200">
                    <a:solidFill>
                      <a:prstClr val="black"/>
                    </a:solidFill>
                    <a:latin typeface="Times New Roman"/>
                    <a:ea typeface="SimSun"/>
                  </a:endParaRPr>
                </a:p>
              </p:txBody>
            </p:sp>
            <p:sp>
              <p:nvSpPr>
                <p:cNvPr id="203" name="Text Box 2"/>
                <p:cNvSpPr txBox="1">
                  <a:spLocks noChangeArrowheads="1"/>
                </p:cNvSpPr>
                <p:nvPr/>
              </p:nvSpPr>
              <p:spPr bwMode="auto">
                <a:xfrm>
                  <a:off x="5016295" y="2708023"/>
                  <a:ext cx="518503" cy="19542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204" name="Text Box 2"/>
                <p:cNvSpPr txBox="1">
                  <a:spLocks noChangeArrowheads="1"/>
                </p:cNvSpPr>
                <p:nvPr/>
              </p:nvSpPr>
              <p:spPr bwMode="auto">
                <a:xfrm>
                  <a:off x="3656020" y="2700692"/>
                  <a:ext cx="518503" cy="19542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205" name="Text Box 2"/>
                <p:cNvSpPr txBox="1">
                  <a:spLocks noChangeArrowheads="1"/>
                </p:cNvSpPr>
                <p:nvPr/>
              </p:nvSpPr>
              <p:spPr bwMode="auto">
                <a:xfrm>
                  <a:off x="3552328" y="363594"/>
                  <a:ext cx="532501" cy="339663"/>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206" name="Text Box 2"/>
                <p:cNvSpPr txBox="1">
                  <a:spLocks noChangeArrowheads="1"/>
                </p:cNvSpPr>
                <p:nvPr/>
              </p:nvSpPr>
              <p:spPr bwMode="auto">
                <a:xfrm>
                  <a:off x="4807936" y="748843"/>
                  <a:ext cx="935672" cy="18054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207" name="Freeform 206"/>
                <p:cNvSpPr/>
                <p:nvPr/>
              </p:nvSpPr>
              <p:spPr>
                <a:xfrm>
                  <a:off x="4289727" y="256325"/>
                  <a:ext cx="1554388" cy="1058089"/>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208" name="Text Box 2"/>
                <p:cNvSpPr txBox="1">
                  <a:spLocks noChangeArrowheads="1"/>
                </p:cNvSpPr>
                <p:nvPr/>
              </p:nvSpPr>
              <p:spPr bwMode="auto">
                <a:xfrm>
                  <a:off x="4625782" y="419086"/>
                  <a:ext cx="1061450" cy="17272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a:solidFill>
                        <a:srgbClr val="FFFFFF"/>
                      </a:solidFill>
                      <a:latin typeface="Calibri"/>
                      <a:ea typeface="Times New Roman"/>
                      <a:cs typeface="Arial"/>
                    </a:rPr>
                    <a:t>Root of discontinuity</a:t>
                  </a:r>
                  <a:endParaRPr lang="en-GB" sz="1100">
                    <a:solidFill>
                      <a:prstClr val="black"/>
                    </a:solidFill>
                    <a:latin typeface="Times New Roman"/>
                    <a:ea typeface="SimSun"/>
                  </a:endParaRPr>
                </a:p>
              </p:txBody>
            </p:sp>
            <p:cxnSp>
              <p:nvCxnSpPr>
                <p:cNvPr id="209" name="Straight Arrow Connector 208"/>
                <p:cNvCxnSpPr/>
                <p:nvPr/>
              </p:nvCxnSpPr>
              <p:spPr>
                <a:xfrm flipH="1">
                  <a:off x="4531274" y="585678"/>
                  <a:ext cx="347345" cy="3562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47"/>
                <p:cNvSpPr txBox="1"/>
                <p:nvPr/>
              </p:nvSpPr>
              <p:spPr>
                <a:xfrm rot="16200000">
                  <a:off x="6121021" y="1388036"/>
                  <a:ext cx="712421" cy="257160"/>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MPa</a:t>
                  </a:r>
                  <a:endParaRPr lang="en-GB" sz="1200">
                    <a:solidFill>
                      <a:prstClr val="black"/>
                    </a:solidFill>
                    <a:latin typeface="Times New Roman"/>
                    <a:ea typeface="SimSun"/>
                  </a:endParaRPr>
                </a:p>
              </p:txBody>
            </p:sp>
          </p:grpSp>
          <p:grpSp>
            <p:nvGrpSpPr>
              <p:cNvPr id="186" name="Group 185"/>
              <p:cNvGrpSpPr/>
              <p:nvPr/>
            </p:nvGrpSpPr>
            <p:grpSpPr>
              <a:xfrm>
                <a:off x="6742412" y="255003"/>
                <a:ext cx="3113886" cy="2802881"/>
                <a:chOff x="6742413" y="255004"/>
                <a:chExt cx="3053484" cy="2732432"/>
              </a:xfrm>
            </p:grpSpPr>
            <p:sp>
              <p:nvSpPr>
                <p:cNvPr id="187" name="Freeform 186"/>
                <p:cNvSpPr/>
                <p:nvPr/>
              </p:nvSpPr>
              <p:spPr>
                <a:xfrm>
                  <a:off x="7506993" y="279768"/>
                  <a:ext cx="1563997" cy="1030068"/>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cxnSp>
              <p:nvCxnSpPr>
                <p:cNvPr id="188" name="Straight Connector 187"/>
                <p:cNvCxnSpPr/>
                <p:nvPr/>
              </p:nvCxnSpPr>
              <p:spPr bwMode="auto">
                <a:xfrm flipH="1">
                  <a:off x="7794400" y="1083516"/>
                  <a:ext cx="2396" cy="1903920"/>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189" name="Straight Connector 188"/>
                <p:cNvCxnSpPr/>
                <p:nvPr/>
              </p:nvCxnSpPr>
              <p:spPr bwMode="auto">
                <a:xfrm>
                  <a:off x="7581096" y="949342"/>
                  <a:ext cx="0" cy="203809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190" name="Text Box 2"/>
                <p:cNvSpPr txBox="1">
                  <a:spLocks noChangeArrowheads="1"/>
                </p:cNvSpPr>
                <p:nvPr/>
              </p:nvSpPr>
              <p:spPr bwMode="auto">
                <a:xfrm rot="16200000">
                  <a:off x="7428473" y="2627552"/>
                  <a:ext cx="518564" cy="19657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Adhesive</a:t>
                  </a:r>
                  <a:endParaRPr lang="en-GB" sz="1200">
                    <a:solidFill>
                      <a:prstClr val="black"/>
                    </a:solidFill>
                    <a:latin typeface="Times New Roman"/>
                    <a:ea typeface="SimSun"/>
                  </a:endParaRPr>
                </a:p>
              </p:txBody>
            </p:sp>
            <p:sp>
              <p:nvSpPr>
                <p:cNvPr id="191" name="Text Box 2"/>
                <p:cNvSpPr txBox="1">
                  <a:spLocks noChangeArrowheads="1"/>
                </p:cNvSpPr>
                <p:nvPr/>
              </p:nvSpPr>
              <p:spPr bwMode="auto">
                <a:xfrm>
                  <a:off x="8206233" y="2706702"/>
                  <a:ext cx="518502" cy="19542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192" name="Text Box 2"/>
                <p:cNvSpPr txBox="1">
                  <a:spLocks noChangeArrowheads="1"/>
                </p:cNvSpPr>
                <p:nvPr/>
              </p:nvSpPr>
              <p:spPr bwMode="auto">
                <a:xfrm>
                  <a:off x="6845959" y="2699371"/>
                  <a:ext cx="518502" cy="19542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193" name="Text Box 2"/>
                <p:cNvSpPr txBox="1">
                  <a:spLocks noChangeArrowheads="1"/>
                </p:cNvSpPr>
                <p:nvPr/>
              </p:nvSpPr>
              <p:spPr bwMode="auto">
                <a:xfrm>
                  <a:off x="6742413" y="362273"/>
                  <a:ext cx="532501" cy="339663"/>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194" name="Text Box 2"/>
                <p:cNvSpPr txBox="1">
                  <a:spLocks noChangeArrowheads="1"/>
                </p:cNvSpPr>
                <p:nvPr/>
              </p:nvSpPr>
              <p:spPr bwMode="auto">
                <a:xfrm>
                  <a:off x="7998021" y="747522"/>
                  <a:ext cx="935672" cy="18054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195" name="Freeform 194"/>
                <p:cNvSpPr/>
                <p:nvPr/>
              </p:nvSpPr>
              <p:spPr>
                <a:xfrm>
                  <a:off x="7479812" y="255004"/>
                  <a:ext cx="1554388" cy="1058089"/>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196" name="Text Box 2"/>
                <p:cNvSpPr txBox="1">
                  <a:spLocks noChangeArrowheads="1"/>
                </p:cNvSpPr>
                <p:nvPr/>
              </p:nvSpPr>
              <p:spPr bwMode="auto">
                <a:xfrm>
                  <a:off x="7815867" y="417765"/>
                  <a:ext cx="1061450" cy="172727"/>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800">
                      <a:solidFill>
                        <a:srgbClr val="FFFFFF"/>
                      </a:solidFill>
                      <a:latin typeface="Calibri"/>
                      <a:ea typeface="Times New Roman"/>
                      <a:cs typeface="Arial"/>
                    </a:rPr>
                    <a:t>Root of discontinuity</a:t>
                  </a:r>
                  <a:endParaRPr lang="en-GB" sz="1100">
                    <a:solidFill>
                      <a:prstClr val="black"/>
                    </a:solidFill>
                    <a:latin typeface="Times New Roman"/>
                    <a:ea typeface="SimSun"/>
                  </a:endParaRPr>
                </a:p>
              </p:txBody>
            </p:sp>
            <p:cxnSp>
              <p:nvCxnSpPr>
                <p:cNvPr id="197" name="Straight Arrow Connector 196"/>
                <p:cNvCxnSpPr/>
                <p:nvPr/>
              </p:nvCxnSpPr>
              <p:spPr>
                <a:xfrm flipH="1">
                  <a:off x="7721359" y="584357"/>
                  <a:ext cx="347345" cy="3562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8" name="TextBox 247"/>
                <p:cNvSpPr txBox="1"/>
                <p:nvPr/>
              </p:nvSpPr>
              <p:spPr>
                <a:xfrm rot="16200000">
                  <a:off x="9311106" y="1386715"/>
                  <a:ext cx="712421" cy="257160"/>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MPa</a:t>
                  </a:r>
                  <a:endParaRPr lang="en-GB" sz="1200">
                    <a:solidFill>
                      <a:prstClr val="black"/>
                    </a:solidFill>
                    <a:latin typeface="Times New Roman"/>
                    <a:ea typeface="SimSun"/>
                  </a:endParaRPr>
                </a:p>
              </p:txBody>
            </p:sp>
          </p:grpSp>
        </p:grpSp>
      </p:grpSp>
      <p:sp>
        <p:nvSpPr>
          <p:cNvPr id="136" name="Rectangle 3"/>
          <p:cNvSpPr txBox="1">
            <a:spLocks noChangeArrowheads="1"/>
          </p:cNvSpPr>
          <p:nvPr/>
        </p:nvSpPr>
        <p:spPr bwMode="auto">
          <a:xfrm>
            <a:off x="630367" y="3550486"/>
            <a:ext cx="7613909" cy="1593014"/>
          </a:xfrm>
          <a:prstGeom prst="rect">
            <a:avLst/>
          </a:prstGeom>
          <a:noFill/>
          <a:ln w="9525">
            <a:noFill/>
            <a:miter lim="800000"/>
            <a:headEnd/>
            <a:tailEnd/>
          </a:ln>
        </p:spPr>
        <p:txBody>
          <a:bodyPr vert="horz" wrap="square" lIns="0" tIns="45720" rIns="91440" bIns="45720" numCol="1" anchor="t" anchorCtr="0" compatLnSpc="1">
            <a:prstTxWarp prst="textNoShape">
              <a:avLst/>
            </a:prstTxWarp>
            <a:noAutofit/>
          </a:bodyPr>
          <a:lstStyle/>
          <a:p>
            <a:pPr algn="l" eaLnBrk="1" fontAlgn="auto" hangingPunct="1">
              <a:spcBef>
                <a:spcPts val="0"/>
              </a:spcBef>
              <a:spcAft>
                <a:spcPct val="70000"/>
              </a:spcAft>
              <a:defRPr/>
            </a:pPr>
            <a:r>
              <a:rPr lang="en-GB" sz="1800" kern="0" dirty="0">
                <a:solidFill>
                  <a:prstClr val="black"/>
                </a:solidFill>
                <a:latin typeface="Calibri"/>
                <a:cs typeface="Arial" pitchFamily="34" charset="0"/>
              </a:rPr>
              <a:t>Indication of damage occurring within joint identifiable due to change in the axial strain distribution</a:t>
            </a:r>
          </a:p>
          <a:p>
            <a:pPr algn="l" eaLnBrk="1" fontAlgn="auto" hangingPunct="1">
              <a:spcBef>
                <a:spcPts val="0"/>
              </a:spcBef>
              <a:spcAft>
                <a:spcPct val="70000"/>
              </a:spcAft>
              <a:defRPr/>
            </a:pPr>
            <a:r>
              <a:rPr lang="en-GB" sz="1800" dirty="0">
                <a:solidFill>
                  <a:prstClr val="black"/>
                </a:solidFill>
                <a:latin typeface="Calibri"/>
              </a:rPr>
              <a:t>Peel and shear strains also become very large at the interface between the outer adherend and the adhesive layer</a:t>
            </a:r>
            <a:endParaRPr lang="en-GB" sz="1800" kern="0" dirty="0">
              <a:solidFill>
                <a:prstClr val="black"/>
              </a:solidFill>
              <a:latin typeface="Calibri"/>
              <a:cs typeface="Arial" pitchFamily="34" charset="0"/>
            </a:endParaRPr>
          </a:p>
          <a:p>
            <a:pPr algn="l" eaLnBrk="1" fontAlgn="auto" hangingPunct="1">
              <a:spcBef>
                <a:spcPts val="0"/>
              </a:spcBef>
              <a:spcAft>
                <a:spcPct val="70000"/>
              </a:spcAft>
              <a:defRPr/>
            </a:pPr>
            <a:endParaRPr lang="en-GB" sz="1000" kern="0" dirty="0">
              <a:solidFill>
                <a:prstClr val="black"/>
              </a:solidFill>
              <a:latin typeface="Calibri"/>
              <a:cs typeface="Arial" pitchFamily="34" charset="0"/>
            </a:endParaRPr>
          </a:p>
        </p:txBody>
      </p:sp>
      <p:sp>
        <p:nvSpPr>
          <p:cNvPr id="184" name="Rectangle 27"/>
          <p:cNvSpPr txBox="1">
            <a:spLocks noChangeArrowheads="1"/>
          </p:cNvSpPr>
          <p:nvPr/>
        </p:nvSpPr>
        <p:spPr bwMode="auto">
          <a:xfrm>
            <a:off x="42884" y="90488"/>
            <a:ext cx="1261717" cy="649287"/>
          </a:xfrm>
          <a:prstGeom prst="rect">
            <a:avLst/>
          </a:prstGeom>
          <a:noFill/>
          <a:ln w="9525">
            <a:noFill/>
            <a:miter lim="800000"/>
            <a:headEnd/>
            <a:tailEnd/>
          </a:ln>
        </p:spPr>
        <p:txBody>
          <a:bodyPr/>
          <a:lstStyle/>
          <a:p>
            <a:pPr algn="l" eaLnBrk="1" fontAlgn="auto" hangingPunct="1">
              <a:spcBef>
                <a:spcPts val="0"/>
              </a:spcBef>
              <a:spcAft>
                <a:spcPts val="0"/>
              </a:spcAft>
            </a:pPr>
            <a:r>
              <a:rPr lang="en-GB" sz="3500" dirty="0">
                <a:solidFill>
                  <a:srgbClr val="1F497D"/>
                </a:solidFill>
              </a:rPr>
              <a:t>15kN</a:t>
            </a:r>
            <a:endParaRPr lang="en-US" sz="3500" dirty="0">
              <a:solidFill>
                <a:srgbClr val="1F497D"/>
              </a:solidFill>
            </a:endParaRPr>
          </a:p>
        </p:txBody>
      </p:sp>
    </p:spTree>
    <p:extLst>
      <p:ext uri="{BB962C8B-B14F-4D97-AF65-F5344CB8AC3E}">
        <p14:creationId xmlns:p14="http://schemas.microsoft.com/office/powerpoint/2010/main" val="31819777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19611" y="405856"/>
            <a:ext cx="4459884" cy="4168244"/>
            <a:chOff x="3251403" y="494093"/>
            <a:chExt cx="3446145" cy="2875124"/>
          </a:xfrm>
        </p:grpSpPr>
        <p:pic>
          <p:nvPicPr>
            <p:cNvPr id="39" name="Picture 38"/>
            <p:cNvPicPr>
              <a:picLocks noChangeAspect="1" noChangeArrowheads="1"/>
            </p:cNvPicPr>
            <p:nvPr/>
          </p:nvPicPr>
          <p:blipFill rotWithShape="1">
            <a:blip r:embed="rId2" cstate="print">
              <a:lum contrast="20000"/>
              <a:extLst>
                <a:ext uri="{28A0092B-C50C-407E-A947-70E740481C1C}">
                  <a14:useLocalDpi xmlns:a14="http://schemas.microsoft.com/office/drawing/2010/main" val="0"/>
                </a:ext>
              </a:extLst>
            </a:blip>
            <a:srcRect l="6638" r="7587"/>
            <a:stretch/>
          </p:blipFill>
          <p:spPr bwMode="auto">
            <a:xfrm>
              <a:off x="3251403" y="494093"/>
              <a:ext cx="3446145" cy="287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3251403" y="494093"/>
              <a:ext cx="3446145" cy="287512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41" name="Oval 40"/>
            <p:cNvSpPr/>
            <p:nvPr/>
          </p:nvSpPr>
          <p:spPr>
            <a:xfrm rot="19479974">
              <a:off x="4636581" y="1464936"/>
              <a:ext cx="933450" cy="46567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42" name="Oval 41"/>
            <p:cNvSpPr/>
            <p:nvPr/>
          </p:nvSpPr>
          <p:spPr>
            <a:xfrm rot="19479974">
              <a:off x="4388931" y="576942"/>
              <a:ext cx="933450" cy="46567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43" name="Oval 42"/>
            <p:cNvSpPr/>
            <p:nvPr/>
          </p:nvSpPr>
          <p:spPr>
            <a:xfrm rot="19479974">
              <a:off x="4481005" y="2490452"/>
              <a:ext cx="933450" cy="46567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grpSp>
      <p:grpSp>
        <p:nvGrpSpPr>
          <p:cNvPr id="45" name="Group 44"/>
          <p:cNvGrpSpPr/>
          <p:nvPr/>
        </p:nvGrpSpPr>
        <p:grpSpPr>
          <a:xfrm>
            <a:off x="226694" y="792460"/>
            <a:ext cx="3636645" cy="3822065"/>
            <a:chOff x="112395" y="1778635"/>
            <a:chExt cx="3181896" cy="3232654"/>
          </a:xfrm>
        </p:grpSpPr>
        <p:sp>
          <p:nvSpPr>
            <p:cNvPr id="8" name="TextBox 51"/>
            <p:cNvSpPr txBox="1"/>
            <p:nvPr/>
          </p:nvSpPr>
          <p:spPr>
            <a:xfrm>
              <a:off x="1210135" y="1778635"/>
              <a:ext cx="196192" cy="335869"/>
            </a:xfrm>
            <a:prstGeom prst="rect">
              <a:avLst/>
            </a:prstGeom>
            <a:noFill/>
          </p:spPr>
          <p:txBody>
            <a:bodyPr wrap="none" lIns="0" tIns="0" rIns="0" bIns="0" rtlCol="0">
              <a:spAutoFit/>
            </a:bodyPr>
            <a:lstStyle/>
            <a:p>
              <a:pPr algn="l" eaLnBrk="1" fontAlgn="auto" hangingPunct="1">
                <a:spcBef>
                  <a:spcPts val="0"/>
                </a:spcBef>
                <a:spcAft>
                  <a:spcPts val="0"/>
                </a:spcAft>
              </a:pPr>
              <a:r>
                <a:rPr lang="el-GR" sz="1800">
                  <a:solidFill>
                    <a:srgbClr val="000000"/>
                  </a:solidFill>
                  <a:latin typeface="Calibri"/>
                  <a:ea typeface="SimSun"/>
                  <a:cs typeface="Arial"/>
                </a:rPr>
                <a:t>σ</a:t>
              </a:r>
              <a:r>
                <a:rPr lang="en-GB" sz="1800" baseline="-25000">
                  <a:solidFill>
                    <a:srgbClr val="000000"/>
                  </a:solidFill>
                  <a:latin typeface="Calibri"/>
                  <a:ea typeface="SimSun"/>
                  <a:cs typeface="Arial"/>
                </a:rPr>
                <a:t>1</a:t>
              </a:r>
              <a:endParaRPr lang="en-GB" sz="1200">
                <a:solidFill>
                  <a:prstClr val="black"/>
                </a:solidFill>
                <a:latin typeface="Times New Roman"/>
                <a:ea typeface="SimSun"/>
              </a:endParaRPr>
            </a:p>
          </p:txBody>
        </p:sp>
        <p:pic>
          <p:nvPicPr>
            <p:cNvPr id="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314" t="54401" r="62823" b="3728"/>
            <a:stretch/>
          </p:blipFill>
          <p:spPr bwMode="auto">
            <a:xfrm>
              <a:off x="2622831" y="2137152"/>
              <a:ext cx="492713" cy="286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8483" t="54445" r="69287" b="5282"/>
            <a:stretch/>
          </p:blipFill>
          <p:spPr bwMode="auto">
            <a:xfrm>
              <a:off x="112395" y="2114504"/>
              <a:ext cx="2403782" cy="289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180599" y="2139902"/>
              <a:ext cx="3113692" cy="2802811"/>
              <a:chOff x="68208" y="361277"/>
              <a:chExt cx="3053484" cy="2732432"/>
            </a:xfrm>
          </p:grpSpPr>
          <p:sp>
            <p:nvSpPr>
              <p:cNvPr id="27" name="Freeform 26"/>
              <p:cNvSpPr/>
              <p:nvPr/>
            </p:nvSpPr>
            <p:spPr>
              <a:xfrm>
                <a:off x="810371" y="386041"/>
                <a:ext cx="1563997" cy="1030068"/>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730692"/>
                  <a:gd name="connsiteY0" fmla="*/ 0 h 1071908"/>
                  <a:gd name="connsiteX1" fmla="*/ 67310 w 1730692"/>
                  <a:gd name="connsiteY1" fmla="*/ 588010 h 1071908"/>
                  <a:gd name="connsiteX2" fmla="*/ 446405 w 1730692"/>
                  <a:gd name="connsiteY2" fmla="*/ 836930 h 1071908"/>
                  <a:gd name="connsiteX3" fmla="*/ 989330 w 1730692"/>
                  <a:gd name="connsiteY3" fmla="*/ 982980 h 1071908"/>
                  <a:gd name="connsiteX4" fmla="*/ 1544955 w 1730692"/>
                  <a:gd name="connsiteY4" fmla="*/ 1071880 h 1071908"/>
                  <a:gd name="connsiteX5" fmla="*/ 1730692 w 1730692"/>
                  <a:gd name="connsiteY5" fmla="*/ 11430 h 1071908"/>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702118 w 1761210"/>
                  <a:gd name="connsiteY4" fmla="*/ 1071880 h 1071908"/>
                  <a:gd name="connsiteX5" fmla="*/ 1730692 w 1761210"/>
                  <a:gd name="connsiteY5" fmla="*/ 11430 h 1071908"/>
                  <a:gd name="connsiteX0" fmla="*/ 0 w 1761210"/>
                  <a:gd name="connsiteY0" fmla="*/ 0 h 1148190"/>
                  <a:gd name="connsiteX1" fmla="*/ 67310 w 1761210"/>
                  <a:gd name="connsiteY1" fmla="*/ 588010 h 1148190"/>
                  <a:gd name="connsiteX2" fmla="*/ 446405 w 1761210"/>
                  <a:gd name="connsiteY2" fmla="*/ 836930 h 1148190"/>
                  <a:gd name="connsiteX3" fmla="*/ 989330 w 1761210"/>
                  <a:gd name="connsiteY3" fmla="*/ 982980 h 1148190"/>
                  <a:gd name="connsiteX4" fmla="*/ 1443829 w 1761210"/>
                  <a:gd name="connsiteY4" fmla="*/ 1057366 h 1148190"/>
                  <a:gd name="connsiteX5" fmla="*/ 1702118 w 1761210"/>
                  <a:gd name="connsiteY5" fmla="*/ 1071880 h 1148190"/>
                  <a:gd name="connsiteX6" fmla="*/ 1730692 w 1761210"/>
                  <a:gd name="connsiteY6" fmla="*/ 11430 h 1148190"/>
                  <a:gd name="connsiteX0" fmla="*/ 0 w 1761210"/>
                  <a:gd name="connsiteY0" fmla="*/ 0 h 1071908"/>
                  <a:gd name="connsiteX1" fmla="*/ 67310 w 1761210"/>
                  <a:gd name="connsiteY1" fmla="*/ 588010 h 1071908"/>
                  <a:gd name="connsiteX2" fmla="*/ 446405 w 1761210"/>
                  <a:gd name="connsiteY2" fmla="*/ 836930 h 1071908"/>
                  <a:gd name="connsiteX3" fmla="*/ 989330 w 1761210"/>
                  <a:gd name="connsiteY3" fmla="*/ 982980 h 1071908"/>
                  <a:gd name="connsiteX4" fmla="*/ 1443829 w 1761210"/>
                  <a:gd name="connsiteY4" fmla="*/ 1057366 h 1071908"/>
                  <a:gd name="connsiteX5" fmla="*/ 1702118 w 1761210"/>
                  <a:gd name="connsiteY5" fmla="*/ 1071880 h 1071908"/>
                  <a:gd name="connsiteX6" fmla="*/ 1730692 w 1761210"/>
                  <a:gd name="connsiteY6" fmla="*/ 11430 h 1071908"/>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02118 w 1730692"/>
                  <a:gd name="connsiteY5" fmla="*/ 1071880 h 1071880"/>
                  <a:gd name="connsiteX6" fmla="*/ 1730692 w 1730692"/>
                  <a:gd name="connsiteY6" fmla="*/ 11430 h 1071880"/>
                  <a:gd name="connsiteX0" fmla="*/ 0 w 1730692"/>
                  <a:gd name="connsiteY0" fmla="*/ 0 h 1071880"/>
                  <a:gd name="connsiteX1" fmla="*/ 67310 w 1730692"/>
                  <a:gd name="connsiteY1" fmla="*/ 588010 h 1071880"/>
                  <a:gd name="connsiteX2" fmla="*/ 446405 w 1730692"/>
                  <a:gd name="connsiteY2" fmla="*/ 836930 h 1071880"/>
                  <a:gd name="connsiteX3" fmla="*/ 989330 w 1730692"/>
                  <a:gd name="connsiteY3" fmla="*/ 982980 h 1071880"/>
                  <a:gd name="connsiteX4" fmla="*/ 1443829 w 1730692"/>
                  <a:gd name="connsiteY4" fmla="*/ 1057366 h 1071880"/>
                  <a:gd name="connsiteX5" fmla="*/ 1721168 w 1730692"/>
                  <a:gd name="connsiteY5" fmla="*/ 1071880 h 1071880"/>
                  <a:gd name="connsiteX6" fmla="*/ 1730692 w 1730692"/>
                  <a:gd name="connsiteY6" fmla="*/ 11430 h 1071880"/>
                  <a:gd name="connsiteX0" fmla="*/ 0 w 1721168"/>
                  <a:gd name="connsiteY0" fmla="*/ 0 h 1071880"/>
                  <a:gd name="connsiteX1" fmla="*/ 67310 w 1721168"/>
                  <a:gd name="connsiteY1" fmla="*/ 588010 h 1071880"/>
                  <a:gd name="connsiteX2" fmla="*/ 446405 w 1721168"/>
                  <a:gd name="connsiteY2" fmla="*/ 836930 h 1071880"/>
                  <a:gd name="connsiteX3" fmla="*/ 989330 w 1721168"/>
                  <a:gd name="connsiteY3" fmla="*/ 982980 h 1071880"/>
                  <a:gd name="connsiteX4" fmla="*/ 1443829 w 1721168"/>
                  <a:gd name="connsiteY4" fmla="*/ 1057366 h 1071880"/>
                  <a:gd name="connsiteX5" fmla="*/ 1721168 w 1721168"/>
                  <a:gd name="connsiteY5" fmla="*/ 1071880 h 1071880"/>
                  <a:gd name="connsiteX6" fmla="*/ 1711642 w 1721168"/>
                  <a:gd name="connsiteY6" fmla="*/ 11430 h 1071880"/>
                  <a:gd name="connsiteX0" fmla="*/ 0 w 1711642"/>
                  <a:gd name="connsiteY0" fmla="*/ 0 h 1081307"/>
                  <a:gd name="connsiteX1" fmla="*/ 67310 w 1711642"/>
                  <a:gd name="connsiteY1" fmla="*/ 588010 h 1081307"/>
                  <a:gd name="connsiteX2" fmla="*/ 446405 w 1711642"/>
                  <a:gd name="connsiteY2" fmla="*/ 836930 h 1081307"/>
                  <a:gd name="connsiteX3" fmla="*/ 989330 w 1711642"/>
                  <a:gd name="connsiteY3" fmla="*/ 982980 h 1081307"/>
                  <a:gd name="connsiteX4" fmla="*/ 1443829 w 1711642"/>
                  <a:gd name="connsiteY4" fmla="*/ 1057366 h 1081307"/>
                  <a:gd name="connsiteX5" fmla="*/ 1645754 w 1711642"/>
                  <a:gd name="connsiteY5" fmla="*/ 1081307 h 1081307"/>
                  <a:gd name="connsiteX6" fmla="*/ 1711642 w 1711642"/>
                  <a:gd name="connsiteY6" fmla="*/ 11430 h 1081307"/>
                  <a:gd name="connsiteX0" fmla="*/ 0 w 1645754"/>
                  <a:gd name="connsiteY0" fmla="*/ 0 h 1081307"/>
                  <a:gd name="connsiteX1" fmla="*/ 67310 w 1645754"/>
                  <a:gd name="connsiteY1" fmla="*/ 588010 h 1081307"/>
                  <a:gd name="connsiteX2" fmla="*/ 446405 w 1645754"/>
                  <a:gd name="connsiteY2" fmla="*/ 836930 h 1081307"/>
                  <a:gd name="connsiteX3" fmla="*/ 989330 w 1645754"/>
                  <a:gd name="connsiteY3" fmla="*/ 982980 h 1081307"/>
                  <a:gd name="connsiteX4" fmla="*/ 1443829 w 1645754"/>
                  <a:gd name="connsiteY4" fmla="*/ 1057366 h 1081307"/>
                  <a:gd name="connsiteX5" fmla="*/ 1645754 w 1645754"/>
                  <a:gd name="connsiteY5" fmla="*/ 1081307 h 1081307"/>
                  <a:gd name="connsiteX6" fmla="*/ 1589094 w 1645754"/>
                  <a:gd name="connsiteY6" fmla="*/ 162259 h 1081307"/>
                  <a:gd name="connsiteX0" fmla="*/ 0 w 1683362"/>
                  <a:gd name="connsiteY0" fmla="*/ 0 h 1081307"/>
                  <a:gd name="connsiteX1" fmla="*/ 67310 w 1683362"/>
                  <a:gd name="connsiteY1" fmla="*/ 588010 h 1081307"/>
                  <a:gd name="connsiteX2" fmla="*/ 446405 w 1683362"/>
                  <a:gd name="connsiteY2" fmla="*/ 836930 h 1081307"/>
                  <a:gd name="connsiteX3" fmla="*/ 989330 w 1683362"/>
                  <a:gd name="connsiteY3" fmla="*/ 982980 h 1081307"/>
                  <a:gd name="connsiteX4" fmla="*/ 1443829 w 1683362"/>
                  <a:gd name="connsiteY4" fmla="*/ 1057366 h 1081307"/>
                  <a:gd name="connsiteX5" fmla="*/ 1645754 w 1683362"/>
                  <a:gd name="connsiteY5" fmla="*/ 1081307 h 1081307"/>
                  <a:gd name="connsiteX6" fmla="*/ 1683362 w 1683362"/>
                  <a:gd name="connsiteY6" fmla="*/ 20857 h 1081307"/>
                  <a:gd name="connsiteX0" fmla="*/ 0 w 1683461"/>
                  <a:gd name="connsiteY0" fmla="*/ 0 h 1081307"/>
                  <a:gd name="connsiteX1" fmla="*/ 67310 w 1683461"/>
                  <a:gd name="connsiteY1" fmla="*/ 588010 h 1081307"/>
                  <a:gd name="connsiteX2" fmla="*/ 446405 w 1683461"/>
                  <a:gd name="connsiteY2" fmla="*/ 836930 h 1081307"/>
                  <a:gd name="connsiteX3" fmla="*/ 989330 w 1683461"/>
                  <a:gd name="connsiteY3" fmla="*/ 982980 h 1081307"/>
                  <a:gd name="connsiteX4" fmla="*/ 1443829 w 1683461"/>
                  <a:gd name="connsiteY4" fmla="*/ 1057366 h 1081307"/>
                  <a:gd name="connsiteX5" fmla="*/ 1683461 w 1683461"/>
                  <a:gd name="connsiteY5" fmla="*/ 1081307 h 1081307"/>
                  <a:gd name="connsiteX6" fmla="*/ 1683362 w 1683461"/>
                  <a:gd name="connsiteY6" fmla="*/ 20857 h 1081307"/>
                  <a:gd name="connsiteX0" fmla="*/ 0 w 1791244"/>
                  <a:gd name="connsiteY0" fmla="*/ 0 h 1119407"/>
                  <a:gd name="connsiteX1" fmla="*/ 67310 w 1791244"/>
                  <a:gd name="connsiteY1" fmla="*/ 588010 h 1119407"/>
                  <a:gd name="connsiteX2" fmla="*/ 446405 w 1791244"/>
                  <a:gd name="connsiteY2" fmla="*/ 836930 h 1119407"/>
                  <a:gd name="connsiteX3" fmla="*/ 989330 w 1791244"/>
                  <a:gd name="connsiteY3" fmla="*/ 982980 h 1119407"/>
                  <a:gd name="connsiteX4" fmla="*/ 1443829 w 1791244"/>
                  <a:gd name="connsiteY4" fmla="*/ 1057366 h 1119407"/>
                  <a:gd name="connsiteX5" fmla="*/ 1791244 w 1791244"/>
                  <a:gd name="connsiteY5" fmla="*/ 1119407 h 1119407"/>
                  <a:gd name="connsiteX6" fmla="*/ 1683362 w 1791244"/>
                  <a:gd name="connsiteY6" fmla="*/ 208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97057 h 1119407"/>
                  <a:gd name="connsiteX0" fmla="*/ 0 w 1812701"/>
                  <a:gd name="connsiteY0" fmla="*/ 0 h 1119407"/>
                  <a:gd name="connsiteX1" fmla="*/ 67310 w 1812701"/>
                  <a:gd name="connsiteY1" fmla="*/ 588010 h 1119407"/>
                  <a:gd name="connsiteX2" fmla="*/ 446405 w 1812701"/>
                  <a:gd name="connsiteY2" fmla="*/ 836930 h 1119407"/>
                  <a:gd name="connsiteX3" fmla="*/ 989330 w 1812701"/>
                  <a:gd name="connsiteY3" fmla="*/ 982980 h 1119407"/>
                  <a:gd name="connsiteX4" fmla="*/ 1443829 w 1812701"/>
                  <a:gd name="connsiteY4" fmla="*/ 1057366 h 1119407"/>
                  <a:gd name="connsiteX5" fmla="*/ 1791244 w 1812701"/>
                  <a:gd name="connsiteY5" fmla="*/ 1119407 h 1119407"/>
                  <a:gd name="connsiteX6" fmla="*/ 1812701 w 1812701"/>
                  <a:gd name="connsiteY6" fmla="*/ 58957 h 1119407"/>
                  <a:gd name="connsiteX0" fmla="*/ 0 w 1812801"/>
                  <a:gd name="connsiteY0" fmla="*/ 0 h 1119407"/>
                  <a:gd name="connsiteX1" fmla="*/ 67310 w 1812801"/>
                  <a:gd name="connsiteY1" fmla="*/ 588010 h 1119407"/>
                  <a:gd name="connsiteX2" fmla="*/ 446405 w 1812801"/>
                  <a:gd name="connsiteY2" fmla="*/ 836930 h 1119407"/>
                  <a:gd name="connsiteX3" fmla="*/ 989330 w 1812801"/>
                  <a:gd name="connsiteY3" fmla="*/ 982980 h 1119407"/>
                  <a:gd name="connsiteX4" fmla="*/ 1443829 w 1812801"/>
                  <a:gd name="connsiteY4" fmla="*/ 1057366 h 1119407"/>
                  <a:gd name="connsiteX5" fmla="*/ 1812801 w 1812801"/>
                  <a:gd name="connsiteY5" fmla="*/ 1119407 h 1119407"/>
                  <a:gd name="connsiteX6" fmla="*/ 1812701 w 1812801"/>
                  <a:gd name="connsiteY6" fmla="*/ 58957 h 1119407"/>
                  <a:gd name="connsiteX0" fmla="*/ 0 w 1823579"/>
                  <a:gd name="connsiteY0" fmla="*/ 45818 h 1060450"/>
                  <a:gd name="connsiteX1" fmla="*/ 78088 w 1823579"/>
                  <a:gd name="connsiteY1" fmla="*/ 529053 h 1060450"/>
                  <a:gd name="connsiteX2" fmla="*/ 457183 w 1823579"/>
                  <a:gd name="connsiteY2" fmla="*/ 777973 h 1060450"/>
                  <a:gd name="connsiteX3" fmla="*/ 1000108 w 1823579"/>
                  <a:gd name="connsiteY3" fmla="*/ 924023 h 1060450"/>
                  <a:gd name="connsiteX4" fmla="*/ 1454607 w 1823579"/>
                  <a:gd name="connsiteY4" fmla="*/ 998409 h 1060450"/>
                  <a:gd name="connsiteX5" fmla="*/ 1823579 w 1823579"/>
                  <a:gd name="connsiteY5" fmla="*/ 1060450 h 1060450"/>
                  <a:gd name="connsiteX6" fmla="*/ 1823479 w 1823579"/>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15495"/>
                  <a:gd name="connsiteY0" fmla="*/ 14862 h 1060450"/>
                  <a:gd name="connsiteX1" fmla="*/ 70004 w 1815495"/>
                  <a:gd name="connsiteY1" fmla="*/ 529053 h 1060450"/>
                  <a:gd name="connsiteX2" fmla="*/ 449099 w 1815495"/>
                  <a:gd name="connsiteY2" fmla="*/ 777973 h 1060450"/>
                  <a:gd name="connsiteX3" fmla="*/ 992024 w 1815495"/>
                  <a:gd name="connsiteY3" fmla="*/ 924023 h 1060450"/>
                  <a:gd name="connsiteX4" fmla="*/ 1446523 w 1815495"/>
                  <a:gd name="connsiteY4" fmla="*/ 998409 h 1060450"/>
                  <a:gd name="connsiteX5" fmla="*/ 1815495 w 1815495"/>
                  <a:gd name="connsiteY5" fmla="*/ 1060450 h 1060450"/>
                  <a:gd name="connsiteX6" fmla="*/ 1815395 w 1815495"/>
                  <a:gd name="connsiteY6" fmla="*/ 0 h 1060450"/>
                  <a:gd name="connsiteX0" fmla="*/ 0 w 1828968"/>
                  <a:gd name="connsiteY0" fmla="*/ 14862 h 1022350"/>
                  <a:gd name="connsiteX1" fmla="*/ 70004 w 1828968"/>
                  <a:gd name="connsiteY1" fmla="*/ 529053 h 1022350"/>
                  <a:gd name="connsiteX2" fmla="*/ 449099 w 1828968"/>
                  <a:gd name="connsiteY2" fmla="*/ 777973 h 1022350"/>
                  <a:gd name="connsiteX3" fmla="*/ 992024 w 1828968"/>
                  <a:gd name="connsiteY3" fmla="*/ 924023 h 1022350"/>
                  <a:gd name="connsiteX4" fmla="*/ 1446523 w 1828968"/>
                  <a:gd name="connsiteY4" fmla="*/ 998409 h 1022350"/>
                  <a:gd name="connsiteX5" fmla="*/ 1828968 w 1828968"/>
                  <a:gd name="connsiteY5" fmla="*/ 1022350 h 1022350"/>
                  <a:gd name="connsiteX6" fmla="*/ 1815395 w 1828968"/>
                  <a:gd name="connsiteY6" fmla="*/ 0 h 1022350"/>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0 w 1828968"/>
                  <a:gd name="connsiteY0" fmla="*/ 0 h 1007488"/>
                  <a:gd name="connsiteX1" fmla="*/ 70004 w 1828968"/>
                  <a:gd name="connsiteY1" fmla="*/ 514191 h 1007488"/>
                  <a:gd name="connsiteX2" fmla="*/ 449099 w 1828968"/>
                  <a:gd name="connsiteY2" fmla="*/ 763111 h 1007488"/>
                  <a:gd name="connsiteX3" fmla="*/ 992024 w 1828968"/>
                  <a:gd name="connsiteY3" fmla="*/ 909161 h 1007488"/>
                  <a:gd name="connsiteX4" fmla="*/ 1446523 w 1828968"/>
                  <a:gd name="connsiteY4" fmla="*/ 983547 h 1007488"/>
                  <a:gd name="connsiteX5" fmla="*/ 1828968 w 1828968"/>
                  <a:gd name="connsiteY5" fmla="*/ 1007488 h 1007488"/>
                  <a:gd name="connsiteX6" fmla="*/ 1828867 w 1828968"/>
                  <a:gd name="connsiteY6" fmla="*/ 1806 h 1007488"/>
                  <a:gd name="connsiteX0" fmla="*/ 31116 w 1784636"/>
                  <a:gd name="connsiteY0" fmla="*/ 0 h 1007488"/>
                  <a:gd name="connsiteX1" fmla="*/ 25672 w 1784636"/>
                  <a:gd name="connsiteY1" fmla="*/ 514191 h 1007488"/>
                  <a:gd name="connsiteX2" fmla="*/ 404767 w 1784636"/>
                  <a:gd name="connsiteY2" fmla="*/ 763111 h 1007488"/>
                  <a:gd name="connsiteX3" fmla="*/ 947692 w 1784636"/>
                  <a:gd name="connsiteY3" fmla="*/ 909161 h 1007488"/>
                  <a:gd name="connsiteX4" fmla="*/ 1402191 w 1784636"/>
                  <a:gd name="connsiteY4" fmla="*/ 983547 h 1007488"/>
                  <a:gd name="connsiteX5" fmla="*/ 1784636 w 1784636"/>
                  <a:gd name="connsiteY5" fmla="*/ 1007488 h 1007488"/>
                  <a:gd name="connsiteX6" fmla="*/ 1784535 w 1784636"/>
                  <a:gd name="connsiteY6" fmla="*/ 1806 h 1007488"/>
                  <a:gd name="connsiteX0" fmla="*/ 0 w 1753520"/>
                  <a:gd name="connsiteY0" fmla="*/ 0 h 1007488"/>
                  <a:gd name="connsiteX1" fmla="*/ 59226 w 1753520"/>
                  <a:gd name="connsiteY1" fmla="*/ 514191 h 1007488"/>
                  <a:gd name="connsiteX2" fmla="*/ 373651 w 1753520"/>
                  <a:gd name="connsiteY2" fmla="*/ 763111 h 1007488"/>
                  <a:gd name="connsiteX3" fmla="*/ 916576 w 1753520"/>
                  <a:gd name="connsiteY3" fmla="*/ 909161 h 1007488"/>
                  <a:gd name="connsiteX4" fmla="*/ 1371075 w 1753520"/>
                  <a:gd name="connsiteY4" fmla="*/ 983547 h 1007488"/>
                  <a:gd name="connsiteX5" fmla="*/ 1753520 w 1753520"/>
                  <a:gd name="connsiteY5" fmla="*/ 1007488 h 1007488"/>
                  <a:gd name="connsiteX6" fmla="*/ 1753419 w 1753520"/>
                  <a:gd name="connsiteY6" fmla="*/ 1806 h 10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520" h="1007488">
                    <a:moveTo>
                      <a:pt x="0" y="0"/>
                    </a:moveTo>
                    <a:cubicBezTo>
                      <a:pt x="3314" y="80169"/>
                      <a:pt x="-3049" y="387006"/>
                      <a:pt x="59226" y="514191"/>
                    </a:cubicBezTo>
                    <a:cubicBezTo>
                      <a:pt x="121501" y="641376"/>
                      <a:pt x="230759" y="697283"/>
                      <a:pt x="373651" y="763111"/>
                    </a:cubicBezTo>
                    <a:cubicBezTo>
                      <a:pt x="516543" y="828939"/>
                      <a:pt x="750339" y="872422"/>
                      <a:pt x="916576" y="909161"/>
                    </a:cubicBezTo>
                    <a:cubicBezTo>
                      <a:pt x="1082813" y="945900"/>
                      <a:pt x="1231584" y="967159"/>
                      <a:pt x="1371075" y="983547"/>
                    </a:cubicBezTo>
                    <a:cubicBezTo>
                      <a:pt x="1510566" y="999935"/>
                      <a:pt x="1597759" y="1004011"/>
                      <a:pt x="1753520" y="1007488"/>
                    </a:cubicBezTo>
                    <a:cubicBezTo>
                      <a:pt x="1752462" y="609026"/>
                      <a:pt x="1752076" y="397094"/>
                      <a:pt x="1753419" y="1806"/>
                    </a:cubicBezTo>
                  </a:path>
                </a:pathLst>
              </a:custGeom>
              <a:solidFill>
                <a:srgbClr val="041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cxnSp>
            <p:nvCxnSpPr>
              <p:cNvPr id="28" name="Straight Connector 27"/>
              <p:cNvCxnSpPr/>
              <p:nvPr/>
            </p:nvCxnSpPr>
            <p:spPr bwMode="auto">
              <a:xfrm flipH="1">
                <a:off x="1120195" y="1189789"/>
                <a:ext cx="2396" cy="1903920"/>
              </a:xfrm>
              <a:prstGeom prst="line">
                <a:avLst/>
              </a:prstGeom>
              <a:solidFill>
                <a:schemeClr val="accent1"/>
              </a:solidFill>
              <a:ln w="38100" cap="flat" cmpd="sng" algn="ctr">
                <a:solidFill>
                  <a:srgbClr val="00FF00"/>
                </a:solidFill>
                <a:prstDash val="lgDash"/>
                <a:round/>
                <a:headEnd type="none" w="med" len="med"/>
                <a:tailEnd type="none" w="med" len="med"/>
              </a:ln>
              <a:effectLst/>
            </p:spPr>
          </p:cxnSp>
          <p:cxnSp>
            <p:nvCxnSpPr>
              <p:cNvPr id="29" name="Straight Connector 28"/>
              <p:cNvCxnSpPr/>
              <p:nvPr/>
            </p:nvCxnSpPr>
            <p:spPr bwMode="auto">
              <a:xfrm>
                <a:off x="906891" y="1055615"/>
                <a:ext cx="0" cy="2038094"/>
              </a:xfrm>
              <a:prstGeom prst="line">
                <a:avLst/>
              </a:prstGeom>
              <a:solidFill>
                <a:schemeClr val="accent1"/>
              </a:solidFill>
              <a:ln w="38100" cap="flat" cmpd="sng" algn="ctr">
                <a:solidFill>
                  <a:srgbClr val="00FF00"/>
                </a:solidFill>
                <a:prstDash val="lgDash"/>
                <a:round/>
                <a:headEnd type="none" w="med" len="med"/>
                <a:tailEnd type="none" w="med" len="med"/>
              </a:ln>
              <a:effectLst/>
            </p:spPr>
          </p:cxnSp>
          <p:sp>
            <p:nvSpPr>
              <p:cNvPr id="30" name="Text Box 2"/>
              <p:cNvSpPr txBox="1">
                <a:spLocks noChangeArrowheads="1"/>
              </p:cNvSpPr>
              <p:nvPr/>
            </p:nvSpPr>
            <p:spPr bwMode="auto">
              <a:xfrm rot="16200000">
                <a:off x="754565" y="2733758"/>
                <a:ext cx="518564" cy="196576"/>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Adhesive</a:t>
                </a:r>
                <a:endParaRPr lang="en-GB" sz="1200">
                  <a:solidFill>
                    <a:prstClr val="black"/>
                  </a:solidFill>
                  <a:latin typeface="Times New Roman"/>
                  <a:ea typeface="SimSun"/>
                </a:endParaRPr>
              </a:p>
            </p:txBody>
          </p:sp>
          <p:sp>
            <p:nvSpPr>
              <p:cNvPr id="31" name="Text Box 2"/>
              <p:cNvSpPr txBox="1">
                <a:spLocks noChangeArrowheads="1"/>
              </p:cNvSpPr>
              <p:nvPr/>
            </p:nvSpPr>
            <p:spPr bwMode="auto">
              <a:xfrm>
                <a:off x="1532314" y="2812906"/>
                <a:ext cx="517880" cy="19542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32" name="Text Box 2"/>
              <p:cNvSpPr txBox="1">
                <a:spLocks noChangeArrowheads="1"/>
              </p:cNvSpPr>
              <p:nvPr/>
            </p:nvSpPr>
            <p:spPr bwMode="auto">
              <a:xfrm>
                <a:off x="172058" y="2805576"/>
                <a:ext cx="518502" cy="19542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1000">
                    <a:solidFill>
                      <a:srgbClr val="FFFFFF"/>
                    </a:solidFill>
                    <a:latin typeface="Calibri"/>
                    <a:ea typeface="Times New Roman"/>
                    <a:cs typeface="Arial"/>
                  </a:rPr>
                  <a:t>CSM</a:t>
                </a:r>
                <a:endParaRPr lang="en-GB" sz="1200">
                  <a:solidFill>
                    <a:prstClr val="black"/>
                  </a:solidFill>
                  <a:latin typeface="Times New Roman"/>
                  <a:ea typeface="SimSun"/>
                </a:endParaRPr>
              </a:p>
            </p:txBody>
          </p:sp>
          <p:sp>
            <p:nvSpPr>
              <p:cNvPr id="33" name="Text Box 2"/>
              <p:cNvSpPr txBox="1">
                <a:spLocks noChangeArrowheads="1"/>
              </p:cNvSpPr>
              <p:nvPr/>
            </p:nvSpPr>
            <p:spPr bwMode="auto">
              <a:xfrm>
                <a:off x="68208" y="468546"/>
                <a:ext cx="532501" cy="339663"/>
              </a:xfrm>
              <a:prstGeom prst="rect">
                <a:avLst/>
              </a:prstGeom>
              <a:noFill/>
              <a:ln w="9525">
                <a:noFill/>
                <a:miter lim="800000"/>
                <a:headEnd/>
                <a:tailEnd/>
              </a:ln>
            </p:spPr>
            <p:txBody>
              <a:bodyPr rot="0" vert="horz" wrap="square" lIns="18000" tIns="18000" rIns="18000" bIns="18000" anchor="t" anchorCtr="0">
                <a:noAutofit/>
              </a:bodyPr>
              <a:lstStyle/>
              <a:p>
                <a:pPr>
                  <a:spcBef>
                    <a:spcPts val="0"/>
                  </a:spcBef>
                  <a:spcAft>
                    <a:spcPts val="0"/>
                  </a:spcAft>
                </a:pPr>
                <a:r>
                  <a:rPr lang="en-GB" sz="900">
                    <a:solidFill>
                      <a:srgbClr val="FFFFFF"/>
                    </a:solidFill>
                    <a:latin typeface="Calibri"/>
                    <a:ea typeface="Times New Roman"/>
                    <a:cs typeface="Arial"/>
                  </a:rPr>
                  <a:t>Inner adherend</a:t>
                </a:r>
                <a:endParaRPr lang="en-GB" sz="1200">
                  <a:solidFill>
                    <a:prstClr val="black"/>
                  </a:solidFill>
                  <a:latin typeface="Times New Roman"/>
                  <a:ea typeface="SimSun"/>
                </a:endParaRPr>
              </a:p>
            </p:txBody>
          </p:sp>
          <p:sp>
            <p:nvSpPr>
              <p:cNvPr id="34" name="Text Box 2"/>
              <p:cNvSpPr txBox="1">
                <a:spLocks noChangeArrowheads="1"/>
              </p:cNvSpPr>
              <p:nvPr/>
            </p:nvSpPr>
            <p:spPr bwMode="auto">
              <a:xfrm>
                <a:off x="1323816" y="853795"/>
                <a:ext cx="935672" cy="18054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Outer adherend</a:t>
                </a:r>
                <a:endParaRPr lang="en-GB" sz="1200">
                  <a:solidFill>
                    <a:prstClr val="black"/>
                  </a:solidFill>
                  <a:latin typeface="Times New Roman"/>
                  <a:ea typeface="SimSun"/>
                </a:endParaRPr>
              </a:p>
            </p:txBody>
          </p:sp>
          <p:sp>
            <p:nvSpPr>
              <p:cNvPr id="35" name="Freeform 34"/>
              <p:cNvSpPr/>
              <p:nvPr/>
            </p:nvSpPr>
            <p:spPr>
              <a:xfrm>
                <a:off x="805607" y="361277"/>
                <a:ext cx="1554388" cy="1058089"/>
              </a:xfrm>
              <a:custGeom>
                <a:avLst/>
                <a:gdLst>
                  <a:gd name="connsiteX0" fmla="*/ 0 w 1543050"/>
                  <a:gd name="connsiteY0" fmla="*/ 0 h 560856"/>
                  <a:gd name="connsiteX1" fmla="*/ 120650 w 1543050"/>
                  <a:gd name="connsiteY1" fmla="*/ 215900 h 560856"/>
                  <a:gd name="connsiteX2" fmla="*/ 425450 w 1543050"/>
                  <a:gd name="connsiteY2" fmla="*/ 361950 h 560856"/>
                  <a:gd name="connsiteX3" fmla="*/ 806450 w 1543050"/>
                  <a:gd name="connsiteY3" fmla="*/ 508000 h 560856"/>
                  <a:gd name="connsiteX4" fmla="*/ 1390650 w 1543050"/>
                  <a:gd name="connsiteY4" fmla="*/ 558800 h 560856"/>
                  <a:gd name="connsiteX5" fmla="*/ 1543050 w 1543050"/>
                  <a:gd name="connsiteY5" fmla="*/ 546100 h 560856"/>
                  <a:gd name="connsiteX0" fmla="*/ 0 w 1524000"/>
                  <a:gd name="connsiteY0" fmla="*/ 0 h 624356"/>
                  <a:gd name="connsiteX1" fmla="*/ 101600 w 1524000"/>
                  <a:gd name="connsiteY1" fmla="*/ 279400 h 624356"/>
                  <a:gd name="connsiteX2" fmla="*/ 406400 w 1524000"/>
                  <a:gd name="connsiteY2" fmla="*/ 425450 h 624356"/>
                  <a:gd name="connsiteX3" fmla="*/ 787400 w 1524000"/>
                  <a:gd name="connsiteY3" fmla="*/ 571500 h 624356"/>
                  <a:gd name="connsiteX4" fmla="*/ 1371600 w 1524000"/>
                  <a:gd name="connsiteY4" fmla="*/ 622300 h 624356"/>
                  <a:gd name="connsiteX5" fmla="*/ 1524000 w 1524000"/>
                  <a:gd name="connsiteY5" fmla="*/ 609600 h 624356"/>
                  <a:gd name="connsiteX0" fmla="*/ 0 w 1516380"/>
                  <a:gd name="connsiteY0" fmla="*/ 0 h 1073936"/>
                  <a:gd name="connsiteX1" fmla="*/ 93980 w 1516380"/>
                  <a:gd name="connsiteY1" fmla="*/ 72898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0 w 1516380"/>
                  <a:gd name="connsiteY0" fmla="*/ 0 h 1073936"/>
                  <a:gd name="connsiteX1" fmla="*/ 48260 w 1516380"/>
                  <a:gd name="connsiteY1" fmla="*/ 645160 h 1073936"/>
                  <a:gd name="connsiteX2" fmla="*/ 398780 w 1516380"/>
                  <a:gd name="connsiteY2" fmla="*/ 875030 h 1073936"/>
                  <a:gd name="connsiteX3" fmla="*/ 779780 w 1516380"/>
                  <a:gd name="connsiteY3" fmla="*/ 1021080 h 1073936"/>
                  <a:gd name="connsiteX4" fmla="*/ 1363980 w 1516380"/>
                  <a:gd name="connsiteY4" fmla="*/ 1071880 h 1073936"/>
                  <a:gd name="connsiteX5" fmla="*/ 1516380 w 1516380"/>
                  <a:gd name="connsiteY5" fmla="*/ 1059180 h 1073936"/>
                  <a:gd name="connsiteX0" fmla="*/ 126993 w 1643373"/>
                  <a:gd name="connsiteY0" fmla="*/ 0 h 1073936"/>
                  <a:gd name="connsiteX1" fmla="*/ 13328 w 1643373"/>
                  <a:gd name="connsiteY1" fmla="*/ 588010 h 1073936"/>
                  <a:gd name="connsiteX2" fmla="*/ 525773 w 1643373"/>
                  <a:gd name="connsiteY2" fmla="*/ 875030 h 1073936"/>
                  <a:gd name="connsiteX3" fmla="*/ 906773 w 1643373"/>
                  <a:gd name="connsiteY3" fmla="*/ 1021080 h 1073936"/>
                  <a:gd name="connsiteX4" fmla="*/ 1490973 w 1643373"/>
                  <a:gd name="connsiteY4" fmla="*/ 1071880 h 1073936"/>
                  <a:gd name="connsiteX5" fmla="*/ 1643373 w 1643373"/>
                  <a:gd name="connsiteY5" fmla="*/ 1059180 h 1073936"/>
                  <a:gd name="connsiteX0" fmla="*/ 0 w 1716405"/>
                  <a:gd name="connsiteY0" fmla="*/ 0 h 1026311"/>
                  <a:gd name="connsiteX1" fmla="*/ 86360 w 1716405"/>
                  <a:gd name="connsiteY1" fmla="*/ 540385 h 1026311"/>
                  <a:gd name="connsiteX2" fmla="*/ 598805 w 1716405"/>
                  <a:gd name="connsiteY2" fmla="*/ 8274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979805 w 1716405"/>
                  <a:gd name="connsiteY3" fmla="*/ 973455 h 1026311"/>
                  <a:gd name="connsiteX4" fmla="*/ 1564005 w 1716405"/>
                  <a:gd name="connsiteY4" fmla="*/ 1024255 h 1026311"/>
                  <a:gd name="connsiteX5" fmla="*/ 1716405 w 1716405"/>
                  <a:gd name="connsiteY5" fmla="*/ 1011555 h 1026311"/>
                  <a:gd name="connsiteX0" fmla="*/ 0 w 1716405"/>
                  <a:gd name="connsiteY0" fmla="*/ 0 h 1026311"/>
                  <a:gd name="connsiteX1" fmla="*/ 86360 w 1716405"/>
                  <a:gd name="connsiteY1" fmla="*/ 540385 h 1026311"/>
                  <a:gd name="connsiteX2" fmla="*/ 465455 w 1716405"/>
                  <a:gd name="connsiteY2" fmla="*/ 789305 h 1026311"/>
                  <a:gd name="connsiteX3" fmla="*/ 1008380 w 1716405"/>
                  <a:gd name="connsiteY3" fmla="*/ 935355 h 1026311"/>
                  <a:gd name="connsiteX4" fmla="*/ 1564005 w 1716405"/>
                  <a:gd name="connsiteY4" fmla="*/ 1024255 h 1026311"/>
                  <a:gd name="connsiteX5" fmla="*/ 1716405 w 1716405"/>
                  <a:gd name="connsiteY5" fmla="*/ 1011555 h 1026311"/>
                  <a:gd name="connsiteX0" fmla="*/ 0 w 1697355"/>
                  <a:gd name="connsiteY0" fmla="*/ 0 h 1073936"/>
                  <a:gd name="connsiteX1" fmla="*/ 67310 w 1697355"/>
                  <a:gd name="connsiteY1" fmla="*/ 588010 h 1073936"/>
                  <a:gd name="connsiteX2" fmla="*/ 446405 w 1697355"/>
                  <a:gd name="connsiteY2" fmla="*/ 836930 h 1073936"/>
                  <a:gd name="connsiteX3" fmla="*/ 989330 w 1697355"/>
                  <a:gd name="connsiteY3" fmla="*/ 982980 h 1073936"/>
                  <a:gd name="connsiteX4" fmla="*/ 1544955 w 1697355"/>
                  <a:gd name="connsiteY4" fmla="*/ 1071880 h 1073936"/>
                  <a:gd name="connsiteX5" fmla="*/ 1697355 w 1697355"/>
                  <a:gd name="connsiteY5" fmla="*/ 1059180 h 1073936"/>
                  <a:gd name="connsiteX0" fmla="*/ 0 w 1725930"/>
                  <a:gd name="connsiteY0" fmla="*/ 0 h 1076305"/>
                  <a:gd name="connsiteX1" fmla="*/ 67310 w 1725930"/>
                  <a:gd name="connsiteY1" fmla="*/ 588010 h 1076305"/>
                  <a:gd name="connsiteX2" fmla="*/ 446405 w 1725930"/>
                  <a:gd name="connsiteY2" fmla="*/ 836930 h 1076305"/>
                  <a:gd name="connsiteX3" fmla="*/ 989330 w 1725930"/>
                  <a:gd name="connsiteY3" fmla="*/ 982980 h 1076305"/>
                  <a:gd name="connsiteX4" fmla="*/ 1544955 w 1725930"/>
                  <a:gd name="connsiteY4" fmla="*/ 1071880 h 1076305"/>
                  <a:gd name="connsiteX5" fmla="*/ 1725930 w 1725930"/>
                  <a:gd name="connsiteY5" fmla="*/ 1068705 h 1076305"/>
                  <a:gd name="connsiteX0" fmla="*/ 0 w 1678796"/>
                  <a:gd name="connsiteY0" fmla="*/ 0 h 1082183"/>
                  <a:gd name="connsiteX1" fmla="*/ 67310 w 1678796"/>
                  <a:gd name="connsiteY1" fmla="*/ 588010 h 1082183"/>
                  <a:gd name="connsiteX2" fmla="*/ 446405 w 1678796"/>
                  <a:gd name="connsiteY2" fmla="*/ 836930 h 1082183"/>
                  <a:gd name="connsiteX3" fmla="*/ 989330 w 1678796"/>
                  <a:gd name="connsiteY3" fmla="*/ 982980 h 1082183"/>
                  <a:gd name="connsiteX4" fmla="*/ 1544955 w 1678796"/>
                  <a:gd name="connsiteY4" fmla="*/ 1071880 h 1082183"/>
                  <a:gd name="connsiteX5" fmla="*/ 1678796 w 1678796"/>
                  <a:gd name="connsiteY5" fmla="*/ 1078132 h 1082183"/>
                  <a:gd name="connsiteX0" fmla="*/ 0 w 1806146"/>
                  <a:gd name="connsiteY0" fmla="*/ 0 h 1082183"/>
                  <a:gd name="connsiteX1" fmla="*/ 67310 w 1806146"/>
                  <a:gd name="connsiteY1" fmla="*/ 588010 h 1082183"/>
                  <a:gd name="connsiteX2" fmla="*/ 446405 w 1806146"/>
                  <a:gd name="connsiteY2" fmla="*/ 836930 h 1082183"/>
                  <a:gd name="connsiteX3" fmla="*/ 989330 w 1806146"/>
                  <a:gd name="connsiteY3" fmla="*/ 982980 h 1082183"/>
                  <a:gd name="connsiteX4" fmla="*/ 1544955 w 1806146"/>
                  <a:gd name="connsiteY4" fmla="*/ 1071880 h 1082183"/>
                  <a:gd name="connsiteX5" fmla="*/ 1806146 w 1806146"/>
                  <a:gd name="connsiteY5" fmla="*/ 1078132 h 1082183"/>
                  <a:gd name="connsiteX0" fmla="*/ 0 w 1790228"/>
                  <a:gd name="connsiteY0" fmla="*/ 0 h 998839"/>
                  <a:gd name="connsiteX1" fmla="*/ 51392 w 1790228"/>
                  <a:gd name="connsiteY1" fmla="*/ 504666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2228 w 1792456"/>
                  <a:gd name="connsiteY0" fmla="*/ 0 h 998839"/>
                  <a:gd name="connsiteX1" fmla="*/ 53620 w 1792456"/>
                  <a:gd name="connsiteY1" fmla="*/ 504666 h 998839"/>
                  <a:gd name="connsiteX2" fmla="*/ 432715 w 1792456"/>
                  <a:gd name="connsiteY2" fmla="*/ 753586 h 998839"/>
                  <a:gd name="connsiteX3" fmla="*/ 975640 w 1792456"/>
                  <a:gd name="connsiteY3" fmla="*/ 899636 h 998839"/>
                  <a:gd name="connsiteX4" fmla="*/ 1531265 w 1792456"/>
                  <a:gd name="connsiteY4" fmla="*/ 988536 h 998839"/>
                  <a:gd name="connsiteX5" fmla="*/ 1792456 w 1792456"/>
                  <a:gd name="connsiteY5" fmla="*/ 994788 h 998839"/>
                  <a:gd name="connsiteX0" fmla="*/ 399 w 1790627"/>
                  <a:gd name="connsiteY0" fmla="*/ 0 h 998839"/>
                  <a:gd name="connsiteX1" fmla="*/ 59750 w 1790627"/>
                  <a:gd name="connsiteY1" fmla="*/ 487997 h 998839"/>
                  <a:gd name="connsiteX2" fmla="*/ 430886 w 1790627"/>
                  <a:gd name="connsiteY2" fmla="*/ 753586 h 998839"/>
                  <a:gd name="connsiteX3" fmla="*/ 973811 w 1790627"/>
                  <a:gd name="connsiteY3" fmla="*/ 899636 h 998839"/>
                  <a:gd name="connsiteX4" fmla="*/ 1529436 w 1790627"/>
                  <a:gd name="connsiteY4" fmla="*/ 988536 h 998839"/>
                  <a:gd name="connsiteX5" fmla="*/ 1790627 w 1790627"/>
                  <a:gd name="connsiteY5" fmla="*/ 994788 h 998839"/>
                  <a:gd name="connsiteX0" fmla="*/ 0 w 1790228"/>
                  <a:gd name="connsiteY0" fmla="*/ 0 h 998839"/>
                  <a:gd name="connsiteX1" fmla="*/ 96495 w 1790228"/>
                  <a:gd name="connsiteY1" fmla="*/ 518953 h 998839"/>
                  <a:gd name="connsiteX2" fmla="*/ 430487 w 1790228"/>
                  <a:gd name="connsiteY2" fmla="*/ 753586 h 998839"/>
                  <a:gd name="connsiteX3" fmla="*/ 973412 w 1790228"/>
                  <a:gd name="connsiteY3" fmla="*/ 899636 h 998839"/>
                  <a:gd name="connsiteX4" fmla="*/ 1529037 w 1790228"/>
                  <a:gd name="connsiteY4" fmla="*/ 988536 h 998839"/>
                  <a:gd name="connsiteX5" fmla="*/ 1790228 w 1790228"/>
                  <a:gd name="connsiteY5" fmla="*/ 994788 h 998839"/>
                  <a:gd name="connsiteX0" fmla="*/ 0 w 1774310"/>
                  <a:gd name="connsiteY0" fmla="*/ 0 h 998839"/>
                  <a:gd name="connsiteX1" fmla="*/ 80577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74310"/>
                  <a:gd name="connsiteY0" fmla="*/ 0 h 998839"/>
                  <a:gd name="connsiteX1" fmla="*/ 112415 w 1774310"/>
                  <a:gd name="connsiteY1" fmla="*/ 518953 h 998839"/>
                  <a:gd name="connsiteX2" fmla="*/ 414569 w 1774310"/>
                  <a:gd name="connsiteY2" fmla="*/ 753586 h 998839"/>
                  <a:gd name="connsiteX3" fmla="*/ 957494 w 1774310"/>
                  <a:gd name="connsiteY3" fmla="*/ 899636 h 998839"/>
                  <a:gd name="connsiteX4" fmla="*/ 1513119 w 1774310"/>
                  <a:gd name="connsiteY4" fmla="*/ 988536 h 998839"/>
                  <a:gd name="connsiteX5" fmla="*/ 1774310 w 1774310"/>
                  <a:gd name="connsiteY5" fmla="*/ 994788 h 998839"/>
                  <a:gd name="connsiteX0" fmla="*/ 0 w 1715942"/>
                  <a:gd name="connsiteY0" fmla="*/ 0 h 998839"/>
                  <a:gd name="connsiteX1" fmla="*/ 54047 w 1715942"/>
                  <a:gd name="connsiteY1" fmla="*/ 518953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 name="connsiteX0" fmla="*/ 0 w 1715942"/>
                  <a:gd name="connsiteY0" fmla="*/ 0 h 998839"/>
                  <a:gd name="connsiteX1" fmla="*/ 69967 w 1715942"/>
                  <a:gd name="connsiteY1" fmla="*/ 504665 h 998839"/>
                  <a:gd name="connsiteX2" fmla="*/ 356201 w 1715942"/>
                  <a:gd name="connsiteY2" fmla="*/ 753586 h 998839"/>
                  <a:gd name="connsiteX3" fmla="*/ 899126 w 1715942"/>
                  <a:gd name="connsiteY3" fmla="*/ 899636 h 998839"/>
                  <a:gd name="connsiteX4" fmla="*/ 1454751 w 1715942"/>
                  <a:gd name="connsiteY4" fmla="*/ 988536 h 998839"/>
                  <a:gd name="connsiteX5" fmla="*/ 1715942 w 1715942"/>
                  <a:gd name="connsiteY5" fmla="*/ 994788 h 9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942" h="998839">
                    <a:moveTo>
                      <a:pt x="0" y="0"/>
                    </a:moveTo>
                    <a:cubicBezTo>
                      <a:pt x="993" y="92074"/>
                      <a:pt x="10600" y="379067"/>
                      <a:pt x="69967" y="504665"/>
                    </a:cubicBezTo>
                    <a:cubicBezTo>
                      <a:pt x="129334" y="630263"/>
                      <a:pt x="218008" y="687758"/>
                      <a:pt x="356201" y="753586"/>
                    </a:cubicBezTo>
                    <a:cubicBezTo>
                      <a:pt x="494394" y="819414"/>
                      <a:pt x="716034" y="860478"/>
                      <a:pt x="899126" y="899636"/>
                    </a:cubicBezTo>
                    <a:cubicBezTo>
                      <a:pt x="1082218" y="938794"/>
                      <a:pt x="1331984" y="982186"/>
                      <a:pt x="1454751" y="988536"/>
                    </a:cubicBezTo>
                    <a:cubicBezTo>
                      <a:pt x="1577518" y="994886"/>
                      <a:pt x="1701125" y="1004313"/>
                      <a:pt x="1715942" y="9947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fontAlgn="auto" hangingPunct="1">
                  <a:lnSpc>
                    <a:spcPct val="115000"/>
                  </a:lnSpc>
                  <a:spcBef>
                    <a:spcPts val="0"/>
                  </a:spcBef>
                  <a:spcAft>
                    <a:spcPts val="1000"/>
                  </a:spcAft>
                </a:pPr>
                <a:r>
                  <a:rPr lang="en-GB" sz="1100">
                    <a:solidFill>
                      <a:srgbClr val="FFFFFF"/>
                    </a:solidFill>
                    <a:ea typeface="Times New Roman"/>
                    <a:cs typeface="Arial"/>
                  </a:rPr>
                  <a:t> </a:t>
                </a:r>
                <a:endParaRPr lang="en-GB" sz="1200">
                  <a:solidFill>
                    <a:prstClr val="white"/>
                  </a:solidFill>
                  <a:latin typeface="Times New Roman"/>
                  <a:ea typeface="SimSun"/>
                </a:endParaRPr>
              </a:p>
            </p:txBody>
          </p:sp>
          <p:sp>
            <p:nvSpPr>
              <p:cNvPr id="36" name="Text Box 2"/>
              <p:cNvSpPr txBox="1">
                <a:spLocks noChangeArrowheads="1"/>
              </p:cNvSpPr>
              <p:nvPr/>
            </p:nvSpPr>
            <p:spPr bwMode="auto">
              <a:xfrm>
                <a:off x="1141662" y="524038"/>
                <a:ext cx="1061450" cy="180545"/>
              </a:xfrm>
              <a:prstGeom prst="rect">
                <a:avLst/>
              </a:prstGeom>
              <a:noFill/>
              <a:ln w="9525">
                <a:noFill/>
                <a:miter lim="800000"/>
                <a:headEnd/>
                <a:tailEnd/>
              </a:ln>
            </p:spPr>
            <p:txBody>
              <a:bodyPr rot="0" vert="horz" wrap="square" lIns="18000" tIns="18000" rIns="18000" bIns="18000" anchor="t" anchorCtr="0">
                <a:spAutoFit/>
              </a:bodyPr>
              <a:lstStyle/>
              <a:p>
                <a:pPr algn="just">
                  <a:spcBef>
                    <a:spcPts val="0"/>
                  </a:spcBef>
                  <a:spcAft>
                    <a:spcPts val="0"/>
                  </a:spcAft>
                </a:pPr>
                <a:r>
                  <a:rPr lang="en-GB" sz="900">
                    <a:solidFill>
                      <a:srgbClr val="FFFFFF"/>
                    </a:solidFill>
                    <a:latin typeface="Calibri"/>
                    <a:ea typeface="Times New Roman"/>
                    <a:cs typeface="Arial"/>
                  </a:rPr>
                  <a:t>Root of discontinuity</a:t>
                </a:r>
                <a:endParaRPr lang="en-GB" sz="1200">
                  <a:solidFill>
                    <a:prstClr val="black"/>
                  </a:solidFill>
                  <a:latin typeface="Times New Roman"/>
                  <a:ea typeface="SimSun"/>
                </a:endParaRPr>
              </a:p>
            </p:txBody>
          </p:sp>
          <p:cxnSp>
            <p:nvCxnSpPr>
              <p:cNvPr id="37" name="Straight Arrow Connector 36"/>
              <p:cNvCxnSpPr/>
              <p:nvPr/>
            </p:nvCxnSpPr>
            <p:spPr>
              <a:xfrm flipH="1">
                <a:off x="1047154" y="690630"/>
                <a:ext cx="347345" cy="3562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 name="TextBox 247"/>
              <p:cNvSpPr txBox="1"/>
              <p:nvPr/>
            </p:nvSpPr>
            <p:spPr>
              <a:xfrm rot="16200000">
                <a:off x="2636901" y="1492988"/>
                <a:ext cx="712421" cy="257160"/>
              </a:xfrm>
              <a:prstGeom prst="rect">
                <a:avLst/>
              </a:prstGeom>
              <a:noFill/>
            </p:spPr>
            <p:txBody>
              <a:bodyPr wrap="square" rtlCol="0">
                <a:spAutoFit/>
              </a:bodyPr>
              <a:lstStyle/>
              <a:p>
                <a:pPr algn="l" eaLnBrk="1" fontAlgn="auto" hangingPunct="1">
                  <a:spcBef>
                    <a:spcPts val="0"/>
                  </a:spcBef>
                  <a:spcAft>
                    <a:spcPts val="0"/>
                  </a:spcAft>
                </a:pPr>
                <a:r>
                  <a:rPr lang="en-GB" sz="1100">
                    <a:solidFill>
                      <a:srgbClr val="000000"/>
                    </a:solidFill>
                    <a:latin typeface="Calibri"/>
                    <a:ea typeface="SimSun"/>
                    <a:cs typeface="Arial"/>
                  </a:rPr>
                  <a:t>MPa</a:t>
                </a:r>
                <a:endParaRPr lang="en-GB" sz="1200">
                  <a:solidFill>
                    <a:prstClr val="black"/>
                  </a:solidFill>
                  <a:latin typeface="Times New Roman"/>
                  <a:ea typeface="SimSun"/>
                </a:endParaRPr>
              </a:p>
            </p:txBody>
          </p:sp>
        </p:grpSp>
      </p:grpSp>
      <p:sp>
        <p:nvSpPr>
          <p:cNvPr id="44" name="Rectangle 27"/>
          <p:cNvSpPr txBox="1">
            <a:spLocks noChangeArrowheads="1"/>
          </p:cNvSpPr>
          <p:nvPr/>
        </p:nvSpPr>
        <p:spPr bwMode="auto">
          <a:xfrm>
            <a:off x="42884" y="90488"/>
            <a:ext cx="1261717" cy="649287"/>
          </a:xfrm>
          <a:prstGeom prst="rect">
            <a:avLst/>
          </a:prstGeom>
          <a:noFill/>
          <a:ln w="9525">
            <a:noFill/>
            <a:miter lim="800000"/>
            <a:headEnd/>
            <a:tailEnd/>
          </a:ln>
        </p:spPr>
        <p:txBody>
          <a:bodyPr/>
          <a:lstStyle/>
          <a:p>
            <a:pPr algn="l" eaLnBrk="1" fontAlgn="auto" hangingPunct="1">
              <a:spcBef>
                <a:spcPts val="0"/>
              </a:spcBef>
              <a:spcAft>
                <a:spcPts val="0"/>
              </a:spcAft>
            </a:pPr>
            <a:r>
              <a:rPr lang="en-GB" sz="3500" dirty="0">
                <a:solidFill>
                  <a:srgbClr val="1F497D"/>
                </a:solidFill>
              </a:rPr>
              <a:t>16kN</a:t>
            </a:r>
            <a:endParaRPr lang="en-US" sz="3500" dirty="0">
              <a:solidFill>
                <a:srgbClr val="1F497D"/>
              </a:solidFill>
            </a:endParaRPr>
          </a:p>
        </p:txBody>
      </p:sp>
      <p:sp>
        <p:nvSpPr>
          <p:cNvPr id="46" name="Rectangle 3"/>
          <p:cNvSpPr txBox="1">
            <a:spLocks noChangeArrowheads="1"/>
          </p:cNvSpPr>
          <p:nvPr/>
        </p:nvSpPr>
        <p:spPr bwMode="auto">
          <a:xfrm>
            <a:off x="630367" y="4815324"/>
            <a:ext cx="7613909" cy="1077483"/>
          </a:xfrm>
          <a:prstGeom prst="rect">
            <a:avLst/>
          </a:prstGeom>
          <a:noFill/>
          <a:ln w="9525">
            <a:noFill/>
            <a:miter lim="800000"/>
            <a:headEnd/>
            <a:tailEnd/>
          </a:ln>
        </p:spPr>
        <p:txBody>
          <a:bodyPr vert="horz" wrap="square" lIns="0" tIns="45720" rIns="91440" bIns="45720" numCol="1" anchor="t" anchorCtr="0" compatLnSpc="1">
            <a:prstTxWarp prst="textNoShape">
              <a:avLst/>
            </a:prstTxWarp>
            <a:noAutofit/>
          </a:bodyPr>
          <a:lstStyle/>
          <a:p>
            <a:pPr algn="l" eaLnBrk="1" fontAlgn="auto" hangingPunct="1">
              <a:spcBef>
                <a:spcPts val="0"/>
              </a:spcBef>
              <a:spcAft>
                <a:spcPct val="70000"/>
              </a:spcAft>
              <a:defRPr/>
            </a:pPr>
            <a:r>
              <a:rPr lang="en-GB" sz="1800" kern="0" dirty="0">
                <a:solidFill>
                  <a:prstClr val="black"/>
                </a:solidFill>
                <a:latin typeface="Calibri"/>
                <a:cs typeface="Arial" pitchFamily="34" charset="0"/>
              </a:rPr>
              <a:t>At 16 </a:t>
            </a:r>
            <a:r>
              <a:rPr lang="en-GB" sz="1800" kern="0" dirty="0" err="1">
                <a:solidFill>
                  <a:prstClr val="black"/>
                </a:solidFill>
                <a:latin typeface="Calibri"/>
                <a:cs typeface="Arial" pitchFamily="34" charset="0"/>
              </a:rPr>
              <a:t>kN</a:t>
            </a:r>
            <a:r>
              <a:rPr lang="en-GB" sz="1800" kern="0" dirty="0">
                <a:solidFill>
                  <a:prstClr val="black"/>
                </a:solidFill>
                <a:latin typeface="Calibri"/>
                <a:cs typeface="Arial" pitchFamily="34" charset="0"/>
              </a:rPr>
              <a:t> maximum principal stress becomes very large at the interface between the adhesive and outer adherend</a:t>
            </a:r>
          </a:p>
          <a:p>
            <a:pPr algn="l" eaLnBrk="1" fontAlgn="auto" hangingPunct="1">
              <a:spcBef>
                <a:spcPts val="0"/>
              </a:spcBef>
              <a:spcAft>
                <a:spcPct val="70000"/>
              </a:spcAft>
              <a:defRPr/>
            </a:pPr>
            <a:r>
              <a:rPr lang="en-GB" sz="1800" kern="0" dirty="0">
                <a:solidFill>
                  <a:prstClr val="black"/>
                </a:solidFill>
                <a:latin typeface="Calibri"/>
                <a:cs typeface="Arial" pitchFamily="34" charset="0"/>
              </a:rPr>
              <a:t>Corresponds to the first visual indications of damage on the surface of the joint</a:t>
            </a:r>
          </a:p>
          <a:p>
            <a:pPr algn="l" eaLnBrk="1" fontAlgn="auto" hangingPunct="1">
              <a:spcBef>
                <a:spcPts val="0"/>
              </a:spcBef>
              <a:spcAft>
                <a:spcPct val="70000"/>
              </a:spcAft>
              <a:defRPr/>
            </a:pPr>
            <a:r>
              <a:rPr lang="en-GB" sz="1800" kern="0" dirty="0">
                <a:solidFill>
                  <a:prstClr val="black"/>
                </a:solidFill>
                <a:latin typeface="Calibri"/>
                <a:cs typeface="Arial" pitchFamily="34" charset="0"/>
              </a:rPr>
              <a:t>Damage not identified from the DIC data as peel and shear strains very high which mask the identification of the damage on first inspection</a:t>
            </a:r>
          </a:p>
          <a:p>
            <a:pPr algn="l" eaLnBrk="1" fontAlgn="auto" hangingPunct="1">
              <a:spcBef>
                <a:spcPts val="0"/>
              </a:spcBef>
              <a:spcAft>
                <a:spcPct val="70000"/>
              </a:spcAft>
              <a:defRPr/>
            </a:pPr>
            <a:endParaRPr lang="en-GB" sz="1000" kern="0" dirty="0">
              <a:solidFill>
                <a:prstClr val="black"/>
              </a:solidFill>
              <a:latin typeface="Calibri"/>
              <a:cs typeface="Arial" pitchFamily="34" charset="0"/>
            </a:endParaRPr>
          </a:p>
        </p:txBody>
      </p:sp>
    </p:spTree>
    <p:extLst>
      <p:ext uri="{BB962C8B-B14F-4D97-AF65-F5344CB8AC3E}">
        <p14:creationId xmlns:p14="http://schemas.microsoft.com/office/powerpoint/2010/main" val="3086191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23850" y="188913"/>
            <a:ext cx="8496300" cy="649287"/>
          </a:xfrm>
          <a:extLst>
            <a:ext uri="{91240B29-F687-4F45-9708-019B960494DF}">
              <a14:hiddenLine xmlns:a14="http://schemas.microsoft.com/office/drawing/2010/main" w="12700">
                <a:solidFill>
                  <a:srgbClr val="000000"/>
                </a:solidFill>
                <a:miter lim="800000"/>
                <a:headEnd/>
                <a:tailEnd/>
              </a14:hiddenLine>
            </a:ext>
          </a:extLst>
        </p:spPr>
        <p:txBody>
          <a:bodyPr/>
          <a:lstStyle/>
          <a:p>
            <a:r>
              <a:rPr lang="en-GB" altLang="en-US" dirty="0" smtClean="0"/>
              <a:t>Correlate over multiple images</a:t>
            </a:r>
          </a:p>
        </p:txBody>
      </p:sp>
      <p:sp>
        <p:nvSpPr>
          <p:cNvPr id="12291" name="Content Placeholder 2"/>
          <p:cNvSpPr>
            <a:spLocks noGrp="1"/>
          </p:cNvSpPr>
          <p:nvPr>
            <p:ph idx="1"/>
          </p:nvPr>
        </p:nvSpPr>
        <p:spPr>
          <a:xfrm>
            <a:off x="323850" y="1196975"/>
            <a:ext cx="8496300" cy="4114800"/>
          </a:xfrm>
        </p:spPr>
        <p:txBody>
          <a:bodyPr/>
          <a:lstStyle/>
          <a:p>
            <a:r>
              <a:rPr lang="en-GB" altLang="en-US" dirty="0" smtClean="0"/>
              <a:t>22 images from the static test were combined in all 121 permutations, and the average of all the resulting strain fields was used.</a:t>
            </a:r>
          </a:p>
        </p:txBody>
      </p:sp>
      <p:sp>
        <p:nvSpPr>
          <p:cNvPr id="4" name="Slide Number Placeholder 3"/>
          <p:cNvSpPr>
            <a:spLocks noGrp="1"/>
          </p:cNvSpPr>
          <p:nvPr>
            <p:ph type="sldNum" sz="quarter" idx="12"/>
          </p:nvPr>
        </p:nvSpPr>
        <p:spPr/>
        <p:txBody>
          <a:bodyPr/>
          <a:lstStyle/>
          <a:p>
            <a:pPr>
              <a:defRPr/>
            </a:pPr>
            <a:fld id="{04F6BCC9-1736-4EDC-B020-323F15FFCE9E}" type="slidenum">
              <a:rPr lang="en-GB" smtClean="0">
                <a:solidFill>
                  <a:srgbClr val="323D43"/>
                </a:solidFill>
              </a:rPr>
              <a:pPr>
                <a:defRPr/>
              </a:pPr>
              <a:t>38</a:t>
            </a:fld>
            <a:endParaRPr lang="en-GB" dirty="0">
              <a:solidFill>
                <a:srgbClr val="323D43"/>
              </a:solidFill>
            </a:endParaRPr>
          </a:p>
        </p:txBody>
      </p:sp>
      <p:pic>
        <p:nvPicPr>
          <p:cNvPr id="63490" name="Picture 2" descr="D:\PartTime\Data\20131202_cyclic_DIC_disc\quarter_image_static_mean_comparison.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7" y="2452836"/>
            <a:ext cx="5343525" cy="4000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1656" y="2807366"/>
            <a:ext cx="1483098" cy="276999"/>
          </a:xfrm>
          <a:prstGeom prst="rect">
            <a:avLst/>
          </a:prstGeom>
          <a:solidFill>
            <a:schemeClr val="bg1"/>
          </a:solidFill>
          <a:ln>
            <a:solidFill>
              <a:schemeClr val="tx1">
                <a:lumMod val="75000"/>
              </a:schemeClr>
            </a:solidFill>
          </a:ln>
        </p:spPr>
        <p:txBody>
          <a:bodyPr wrap="none" rtlCol="0">
            <a:spAutoFit/>
          </a:bodyPr>
          <a:lstStyle/>
          <a:p>
            <a:pPr algn="l" eaLnBrk="1" hangingPunct="1"/>
            <a:r>
              <a:rPr lang="en-GB" sz="1200" dirty="0" smtClean="0">
                <a:solidFill>
                  <a:srgbClr val="323D43"/>
                </a:solidFill>
                <a:latin typeface="Lucida Sans" pitchFamily="34" charset="0"/>
              </a:rPr>
              <a:t>Single strain field</a:t>
            </a:r>
            <a:endParaRPr lang="en-GB" sz="1200" dirty="0">
              <a:solidFill>
                <a:srgbClr val="323D43"/>
              </a:solidFill>
              <a:latin typeface="Lucida Sans" pitchFamily="34" charset="0"/>
            </a:endParaRPr>
          </a:p>
        </p:txBody>
      </p:sp>
      <p:sp>
        <p:nvSpPr>
          <p:cNvPr id="8" name="TextBox 7"/>
          <p:cNvSpPr txBox="1"/>
          <p:nvPr/>
        </p:nvSpPr>
        <p:spPr>
          <a:xfrm>
            <a:off x="5508104" y="2807366"/>
            <a:ext cx="2055371" cy="276999"/>
          </a:xfrm>
          <a:prstGeom prst="rect">
            <a:avLst/>
          </a:prstGeom>
          <a:solidFill>
            <a:schemeClr val="bg1"/>
          </a:solidFill>
          <a:ln>
            <a:solidFill>
              <a:schemeClr val="tx1">
                <a:lumMod val="75000"/>
              </a:schemeClr>
            </a:solidFill>
          </a:ln>
        </p:spPr>
        <p:txBody>
          <a:bodyPr wrap="none" rtlCol="0">
            <a:spAutoFit/>
          </a:bodyPr>
          <a:lstStyle/>
          <a:p>
            <a:pPr algn="l" eaLnBrk="1" hangingPunct="1"/>
            <a:r>
              <a:rPr lang="en-GB" sz="1200" dirty="0" smtClean="0">
                <a:solidFill>
                  <a:srgbClr val="323D43"/>
                </a:solidFill>
                <a:latin typeface="Lucida Sans" pitchFamily="34" charset="0"/>
              </a:rPr>
              <a:t>Average of 5 strain fields</a:t>
            </a:r>
            <a:endParaRPr lang="en-GB" sz="1200" dirty="0">
              <a:solidFill>
                <a:srgbClr val="323D43"/>
              </a:solidFill>
              <a:latin typeface="Lucida Sans" pitchFamily="34" charset="0"/>
            </a:endParaRPr>
          </a:p>
        </p:txBody>
      </p:sp>
      <p:sp>
        <p:nvSpPr>
          <p:cNvPr id="9" name="TextBox 8"/>
          <p:cNvSpPr txBox="1"/>
          <p:nvPr/>
        </p:nvSpPr>
        <p:spPr>
          <a:xfrm>
            <a:off x="971600" y="5681906"/>
            <a:ext cx="2153154" cy="276999"/>
          </a:xfrm>
          <a:prstGeom prst="rect">
            <a:avLst/>
          </a:prstGeom>
          <a:solidFill>
            <a:schemeClr val="bg1"/>
          </a:solidFill>
          <a:ln>
            <a:solidFill>
              <a:schemeClr val="tx1">
                <a:lumMod val="75000"/>
              </a:schemeClr>
            </a:solidFill>
          </a:ln>
        </p:spPr>
        <p:txBody>
          <a:bodyPr wrap="none" rtlCol="0">
            <a:spAutoFit/>
          </a:bodyPr>
          <a:lstStyle/>
          <a:p>
            <a:pPr algn="l" eaLnBrk="1" hangingPunct="1"/>
            <a:r>
              <a:rPr lang="en-GB" sz="1200" dirty="0" smtClean="0">
                <a:solidFill>
                  <a:srgbClr val="323D43"/>
                </a:solidFill>
                <a:latin typeface="Lucida Sans" pitchFamily="34" charset="0"/>
              </a:rPr>
              <a:t>Average of 25 strain fields</a:t>
            </a:r>
            <a:endParaRPr lang="en-GB" sz="1200" dirty="0">
              <a:solidFill>
                <a:srgbClr val="323D43"/>
              </a:solidFill>
              <a:latin typeface="Lucida Sans" pitchFamily="34" charset="0"/>
            </a:endParaRPr>
          </a:p>
        </p:txBody>
      </p:sp>
      <p:sp>
        <p:nvSpPr>
          <p:cNvPr id="10" name="TextBox 9"/>
          <p:cNvSpPr txBox="1"/>
          <p:nvPr/>
        </p:nvSpPr>
        <p:spPr>
          <a:xfrm>
            <a:off x="5508104" y="5681905"/>
            <a:ext cx="2250937" cy="276999"/>
          </a:xfrm>
          <a:prstGeom prst="rect">
            <a:avLst/>
          </a:prstGeom>
          <a:solidFill>
            <a:schemeClr val="bg1"/>
          </a:solidFill>
          <a:ln>
            <a:solidFill>
              <a:schemeClr val="tx1">
                <a:lumMod val="75000"/>
              </a:schemeClr>
            </a:solidFill>
          </a:ln>
        </p:spPr>
        <p:txBody>
          <a:bodyPr wrap="none" rtlCol="0">
            <a:spAutoFit/>
          </a:bodyPr>
          <a:lstStyle/>
          <a:p>
            <a:pPr algn="l" eaLnBrk="1" hangingPunct="1"/>
            <a:r>
              <a:rPr lang="en-GB" sz="1200" dirty="0" smtClean="0">
                <a:solidFill>
                  <a:srgbClr val="323D43"/>
                </a:solidFill>
                <a:latin typeface="Lucida Sans" pitchFamily="34" charset="0"/>
              </a:rPr>
              <a:t>Average of 121 strain fields</a:t>
            </a:r>
            <a:endParaRPr lang="en-GB" sz="1200" dirty="0">
              <a:solidFill>
                <a:srgbClr val="323D43"/>
              </a:solidFill>
              <a:latin typeface="Lucida Sans" pitchFamily="34" charset="0"/>
            </a:endParaRPr>
          </a:p>
        </p:txBody>
      </p:sp>
    </p:spTree>
    <p:extLst>
      <p:ext uri="{BB962C8B-B14F-4D97-AF65-F5344CB8AC3E}">
        <p14:creationId xmlns:p14="http://schemas.microsoft.com/office/powerpoint/2010/main" val="167129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323849" y="229177"/>
            <a:ext cx="8496300" cy="649288"/>
          </a:xfrm>
        </p:spPr>
        <p:txBody>
          <a:bodyPr/>
          <a:lstStyle/>
          <a:p>
            <a:r>
              <a:rPr lang="en-GB" dirty="0" smtClean="0"/>
              <a:t>Procedure</a:t>
            </a:r>
            <a:endParaRPr lang="en-US" dirty="0"/>
          </a:p>
        </p:txBody>
      </p:sp>
      <p:pic>
        <p:nvPicPr>
          <p:cNvPr id="1239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6" y="964059"/>
            <a:ext cx="8785225" cy="306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872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838200"/>
          </a:xfrm>
          <a:prstGeom prst="rect">
            <a:avLst/>
          </a:prstGeom>
        </p:spPr>
        <p:txBody>
          <a:bodyPr>
            <a:normAutofit/>
          </a:bodyPr>
          <a:lstStyle/>
          <a:p>
            <a:pPr algn="l" eaLnBrk="1" fontAlgn="auto" hangingPunct="1">
              <a:spcAft>
                <a:spcPts val="0"/>
              </a:spcAft>
              <a:defRPr/>
            </a:pPr>
            <a:r>
              <a:rPr lang="en-US" sz="3600" dirty="0" smtClean="0">
                <a:latin typeface="+mj-lt"/>
                <a:ea typeface="+mj-ea"/>
                <a:cs typeface="+mj-cs"/>
              </a:rPr>
              <a:t>Why do we need DIC</a:t>
            </a:r>
            <a:endParaRPr lang="en-US" sz="3600" dirty="0">
              <a:latin typeface="+mj-lt"/>
              <a:ea typeface="+mj-ea"/>
              <a:cs typeface="+mj-cs"/>
            </a:endParaRPr>
          </a:p>
        </p:txBody>
      </p:sp>
      <p:pic>
        <p:nvPicPr>
          <p:cNvPr id="164867" name="Picture 15" descr="C:\Documents and Settings\PCW\Desktop\Exhibition material\materi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96975"/>
            <a:ext cx="7859712"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Rectangle 4"/>
          <p:cNvSpPr>
            <a:spLocks noChangeArrowheads="1"/>
          </p:cNvSpPr>
          <p:nvPr/>
        </p:nvSpPr>
        <p:spPr bwMode="auto">
          <a:xfrm>
            <a:off x="5724525" y="6165850"/>
            <a:ext cx="3095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800" b="1" i="1">
                <a:solidFill>
                  <a:srgbClr val="FF0000"/>
                </a:solidFill>
                <a:latin typeface="Calibri" pitchFamily="34" charset="0"/>
                <a:cs typeface="Arial" pitchFamily="34" charset="0"/>
              </a:rPr>
              <a:t>Range of materials where strain gauges can’t be applied</a:t>
            </a:r>
            <a:endParaRPr lang="en-GB" sz="1800" b="1" i="1">
              <a:solidFill>
                <a:srgbClr val="FF0000"/>
              </a:solidFill>
              <a:latin typeface="Arial" pitchFamily="34" charset="0"/>
              <a:cs typeface="Arial" pitchFamily="34" charset="0"/>
            </a:endParaRPr>
          </a:p>
        </p:txBody>
      </p:sp>
      <p:sp>
        <p:nvSpPr>
          <p:cNvPr id="164869" name="Rectangle 5"/>
          <p:cNvSpPr>
            <a:spLocks noChangeArrowheads="1"/>
          </p:cNvSpPr>
          <p:nvPr/>
        </p:nvSpPr>
        <p:spPr bwMode="auto">
          <a:xfrm>
            <a:off x="250825" y="6165850"/>
            <a:ext cx="35290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800" b="1" i="1">
                <a:solidFill>
                  <a:srgbClr val="FF0000"/>
                </a:solidFill>
                <a:latin typeface="Calibri" pitchFamily="34" charset="0"/>
                <a:cs typeface="Arial" pitchFamily="34" charset="0"/>
              </a:rPr>
              <a:t>Tests where deformation is too great for strain gauge to measure </a:t>
            </a:r>
            <a:endParaRPr lang="en-GB" sz="1800" b="1" i="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1335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2D single camera DIC</a:t>
            </a:r>
            <a:endParaRPr lang="en-GB" dirty="0"/>
          </a:p>
        </p:txBody>
      </p:sp>
      <p:sp>
        <p:nvSpPr>
          <p:cNvPr id="3" name="Slide Number Placeholder 2"/>
          <p:cNvSpPr>
            <a:spLocks noGrp="1"/>
          </p:cNvSpPr>
          <p:nvPr>
            <p:ph type="sldNum" sz="quarter" idx="11"/>
          </p:nvPr>
        </p:nvSpPr>
        <p:spPr/>
        <p:txBody>
          <a:bodyPr/>
          <a:lstStyle/>
          <a:p>
            <a:pPr>
              <a:defRPr/>
            </a:pPr>
            <a:fld id="{5BC41896-C5B4-408D-B4A6-FDA69B0D6AA5}" type="slidenum">
              <a:rPr lang="en-GB" smtClean="0">
                <a:solidFill>
                  <a:srgbClr val="323D43"/>
                </a:solidFill>
              </a:rPr>
              <a:pPr>
                <a:defRPr/>
              </a:pPr>
              <a:t>6</a:t>
            </a:fld>
            <a:endParaRPr lang="en-GB">
              <a:solidFill>
                <a:srgbClr val="323D43"/>
              </a:solidFill>
            </a:endParaRPr>
          </a:p>
        </p:txBody>
      </p:sp>
      <p:pic>
        <p:nvPicPr>
          <p:cNvPr id="221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 y="1995056"/>
            <a:ext cx="7972398" cy="349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1906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3429000"/>
            <a:ext cx="2865438" cy="2727325"/>
          </a:xfrm>
          <a:prstGeom prst="rect">
            <a:avLst/>
          </a:prstGeom>
          <a:noFill/>
          <a:ln>
            <a:noFill/>
          </a:ln>
        </p:spPr>
      </p:pic>
      <p:pic>
        <p:nvPicPr>
          <p:cNvPr id="176131" name="Picture 6" descr="frontpage.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628775"/>
            <a:ext cx="2944812"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7" descr="pic3a_i.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149725"/>
            <a:ext cx="260985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8" descr="pic2a.t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475" y="4149725"/>
            <a:ext cx="16605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11" descr="cuttingtool.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1989138"/>
            <a:ext cx="3116262"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334169" y="360218"/>
            <a:ext cx="9144000" cy="838200"/>
          </a:xfrm>
          <a:prstGeom prst="rect">
            <a:avLst/>
          </a:prstGeom>
        </p:spPr>
        <p:txBody>
          <a:bodyPr>
            <a:normAutofit/>
          </a:bodyPr>
          <a:lstStyle/>
          <a:p>
            <a:pPr algn="l" eaLnBrk="1" fontAlgn="auto" hangingPunct="1">
              <a:spcAft>
                <a:spcPts val="0"/>
              </a:spcAft>
              <a:defRPr/>
            </a:pPr>
            <a:r>
              <a:rPr lang="en-US" sz="3600" dirty="0">
                <a:latin typeface="+mj-lt"/>
                <a:ea typeface="+mj-ea"/>
                <a:cs typeface="+mj-cs"/>
              </a:rPr>
              <a:t>Sample Preparation</a:t>
            </a:r>
          </a:p>
        </p:txBody>
      </p:sp>
      <p:pic>
        <p:nvPicPr>
          <p:cNvPr id="176136" name="Picture 5" descr="TypPattern.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1412875"/>
            <a:ext cx="22002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61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52400"/>
            <a:ext cx="9144000" cy="838200"/>
          </a:xfrm>
          <a:prstGeom prst="rect">
            <a:avLst/>
          </a:prstGeom>
        </p:spPr>
        <p:txBody>
          <a:bodyPr>
            <a:normAutofit/>
          </a:bodyPr>
          <a:lstStyle/>
          <a:p>
            <a:pPr algn="l" eaLnBrk="1" fontAlgn="auto" hangingPunct="1">
              <a:spcAft>
                <a:spcPts val="0"/>
              </a:spcAft>
              <a:defRPr/>
            </a:pPr>
            <a:r>
              <a:rPr lang="en-US" sz="3600" dirty="0">
                <a:solidFill>
                  <a:srgbClr val="000099"/>
                </a:solidFill>
                <a:latin typeface="+mj-lt"/>
              </a:rPr>
              <a:t>Typical Surface </a:t>
            </a:r>
            <a:r>
              <a:rPr lang="en-US" sz="3600" dirty="0" smtClean="0">
                <a:solidFill>
                  <a:srgbClr val="000099"/>
                </a:solidFill>
                <a:latin typeface="+mj-lt"/>
              </a:rPr>
              <a:t>Patterns </a:t>
            </a:r>
            <a:endParaRPr lang="en-US" sz="3600" dirty="0">
              <a:solidFill>
                <a:srgbClr val="000099"/>
              </a:solidFill>
              <a:latin typeface="+mj-lt"/>
            </a:endParaRPr>
          </a:p>
        </p:txBody>
      </p:sp>
      <p:pic>
        <p:nvPicPr>
          <p:cNvPr id="184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3363" y="1268760"/>
            <a:ext cx="5848350"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841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Grp="1" noChangeArrowheads="1"/>
          </p:cNvSpPr>
          <p:nvPr>
            <p:ph type="title"/>
          </p:nvPr>
        </p:nvSpPr>
        <p:spPr>
          <a:xfrm>
            <a:off x="388938" y="395432"/>
            <a:ext cx="8496300" cy="649288"/>
          </a:xfrm>
        </p:spPr>
        <p:txBody>
          <a:bodyPr/>
          <a:lstStyle/>
          <a:p>
            <a:r>
              <a:rPr lang="en-GB" dirty="0"/>
              <a:t>Basic measurement</a:t>
            </a:r>
            <a:endParaRPr lang="en-US" dirty="0"/>
          </a:p>
        </p:txBody>
      </p:sp>
      <p:sp>
        <p:nvSpPr>
          <p:cNvPr id="144389" name="Rectangle 3" descr="Brown marble"/>
          <p:cNvSpPr>
            <a:spLocks noChangeArrowheads="1"/>
          </p:cNvSpPr>
          <p:nvPr/>
        </p:nvSpPr>
        <p:spPr bwMode="auto">
          <a:xfrm>
            <a:off x="1511300" y="4144963"/>
            <a:ext cx="2681288" cy="606425"/>
          </a:xfrm>
          <a:prstGeom prst="rect">
            <a:avLst/>
          </a:prstGeom>
          <a:blipFill dpi="0" rotWithShape="1">
            <a:blip r:embed="rId2">
              <a:alphaModFix amt="4000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1800">
              <a:latin typeface="Arial" pitchFamily="34" charset="0"/>
            </a:endParaRPr>
          </a:p>
        </p:txBody>
      </p:sp>
      <p:sp>
        <p:nvSpPr>
          <p:cNvPr id="144390" name="Line 4"/>
          <p:cNvSpPr>
            <a:spLocks noChangeShapeType="1"/>
          </p:cNvSpPr>
          <p:nvPr/>
        </p:nvSpPr>
        <p:spPr bwMode="auto">
          <a:xfrm>
            <a:off x="1504950" y="4138613"/>
            <a:ext cx="2681288"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391" name="Line 5"/>
          <p:cNvSpPr>
            <a:spLocks noChangeShapeType="1"/>
          </p:cNvSpPr>
          <p:nvPr/>
        </p:nvSpPr>
        <p:spPr bwMode="auto">
          <a:xfrm>
            <a:off x="1504950" y="4129088"/>
            <a:ext cx="2681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392" name="Line 6"/>
          <p:cNvSpPr>
            <a:spLocks noChangeShapeType="1"/>
          </p:cNvSpPr>
          <p:nvPr/>
        </p:nvSpPr>
        <p:spPr bwMode="auto">
          <a:xfrm>
            <a:off x="1498600" y="4157663"/>
            <a:ext cx="2681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393" name="Text Box 7"/>
          <p:cNvSpPr txBox="1">
            <a:spLocks noChangeArrowheads="1"/>
          </p:cNvSpPr>
          <p:nvPr/>
        </p:nvSpPr>
        <p:spPr bwMode="auto">
          <a:xfrm>
            <a:off x="3646488" y="1558925"/>
            <a:ext cx="23002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GB" sz="1600"/>
              <a:t>Image surface (pattern)</a:t>
            </a:r>
          </a:p>
          <a:p>
            <a:pPr eaLnBrk="1" hangingPunct="1"/>
            <a:endParaRPr lang="en-US" sz="1600"/>
          </a:p>
        </p:txBody>
      </p:sp>
      <p:sp>
        <p:nvSpPr>
          <p:cNvPr id="144397" name="Rectangle 15" descr="Granite"/>
          <p:cNvSpPr>
            <a:spLocks noChangeArrowheads="1"/>
          </p:cNvSpPr>
          <p:nvPr/>
        </p:nvSpPr>
        <p:spPr bwMode="auto">
          <a:xfrm>
            <a:off x="1974850" y="1625600"/>
            <a:ext cx="1625600" cy="12319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p>
            <a:pPr eaLnBrk="1" hangingPunct="1"/>
            <a:endParaRPr lang="en-US" sz="1800">
              <a:latin typeface="Arial" pitchFamily="34" charset="0"/>
            </a:endParaRPr>
          </a:p>
        </p:txBody>
      </p:sp>
      <p:sp>
        <p:nvSpPr>
          <p:cNvPr id="144398" name="Line 18"/>
          <p:cNvSpPr>
            <a:spLocks noChangeShapeType="1"/>
          </p:cNvSpPr>
          <p:nvPr/>
        </p:nvSpPr>
        <p:spPr bwMode="auto">
          <a:xfrm>
            <a:off x="3702050" y="2222500"/>
            <a:ext cx="2451100" cy="0"/>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GB"/>
          </a:p>
        </p:txBody>
      </p:sp>
      <p:sp>
        <p:nvSpPr>
          <p:cNvPr id="144399" name="Rectangle 19" descr="Granite"/>
          <p:cNvSpPr>
            <a:spLocks noChangeArrowheads="1"/>
          </p:cNvSpPr>
          <p:nvPr/>
        </p:nvSpPr>
        <p:spPr bwMode="auto">
          <a:xfrm>
            <a:off x="6419850" y="1612900"/>
            <a:ext cx="1625600" cy="12319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p>
            <a:pPr eaLnBrk="1" hangingPunct="1"/>
            <a:endParaRPr lang="en-US" sz="1800">
              <a:latin typeface="Arial" pitchFamily="34" charset="0"/>
            </a:endParaRPr>
          </a:p>
        </p:txBody>
      </p:sp>
      <p:sp>
        <p:nvSpPr>
          <p:cNvPr id="144400" name="Line 20"/>
          <p:cNvSpPr>
            <a:spLocks noChangeShapeType="1"/>
          </p:cNvSpPr>
          <p:nvPr/>
        </p:nvSpPr>
        <p:spPr bwMode="auto">
          <a:xfrm>
            <a:off x="6699250" y="1435100"/>
            <a:ext cx="0" cy="15113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01" name="Line 21"/>
          <p:cNvSpPr>
            <a:spLocks noChangeShapeType="1"/>
          </p:cNvSpPr>
          <p:nvPr/>
        </p:nvSpPr>
        <p:spPr bwMode="auto">
          <a:xfrm>
            <a:off x="6915150" y="1435100"/>
            <a:ext cx="0" cy="15113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02" name="Line 22"/>
          <p:cNvSpPr>
            <a:spLocks noChangeShapeType="1"/>
          </p:cNvSpPr>
          <p:nvPr/>
        </p:nvSpPr>
        <p:spPr bwMode="auto">
          <a:xfrm>
            <a:off x="7131050" y="1447800"/>
            <a:ext cx="0" cy="15113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03" name="Line 23"/>
          <p:cNvSpPr>
            <a:spLocks noChangeShapeType="1"/>
          </p:cNvSpPr>
          <p:nvPr/>
        </p:nvSpPr>
        <p:spPr bwMode="auto">
          <a:xfrm>
            <a:off x="7346950" y="1447800"/>
            <a:ext cx="0" cy="15113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04" name="Line 24"/>
          <p:cNvSpPr>
            <a:spLocks noChangeShapeType="1"/>
          </p:cNvSpPr>
          <p:nvPr/>
        </p:nvSpPr>
        <p:spPr bwMode="auto">
          <a:xfrm>
            <a:off x="7562850" y="1447800"/>
            <a:ext cx="0" cy="15113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05" name="Line 25"/>
          <p:cNvSpPr>
            <a:spLocks noChangeShapeType="1"/>
          </p:cNvSpPr>
          <p:nvPr/>
        </p:nvSpPr>
        <p:spPr bwMode="auto">
          <a:xfrm>
            <a:off x="7778750" y="1447800"/>
            <a:ext cx="0" cy="15113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06" name="Line 26"/>
          <p:cNvSpPr>
            <a:spLocks noChangeShapeType="1"/>
          </p:cNvSpPr>
          <p:nvPr/>
        </p:nvSpPr>
        <p:spPr bwMode="auto">
          <a:xfrm>
            <a:off x="6242050" y="1803400"/>
            <a:ext cx="19939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07" name="Line 27"/>
          <p:cNvSpPr>
            <a:spLocks noChangeShapeType="1"/>
          </p:cNvSpPr>
          <p:nvPr/>
        </p:nvSpPr>
        <p:spPr bwMode="auto">
          <a:xfrm>
            <a:off x="6267450" y="2019300"/>
            <a:ext cx="19939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08" name="Line 28"/>
          <p:cNvSpPr>
            <a:spLocks noChangeShapeType="1"/>
          </p:cNvSpPr>
          <p:nvPr/>
        </p:nvSpPr>
        <p:spPr bwMode="auto">
          <a:xfrm>
            <a:off x="6280150" y="2235200"/>
            <a:ext cx="19939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09" name="Line 29"/>
          <p:cNvSpPr>
            <a:spLocks noChangeShapeType="1"/>
          </p:cNvSpPr>
          <p:nvPr/>
        </p:nvSpPr>
        <p:spPr bwMode="auto">
          <a:xfrm>
            <a:off x="6280150" y="2451100"/>
            <a:ext cx="19939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10" name="Line 30"/>
          <p:cNvSpPr>
            <a:spLocks noChangeShapeType="1"/>
          </p:cNvSpPr>
          <p:nvPr/>
        </p:nvSpPr>
        <p:spPr bwMode="auto">
          <a:xfrm>
            <a:off x="6292850" y="2667000"/>
            <a:ext cx="19939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11" name="Line 49"/>
          <p:cNvSpPr>
            <a:spLocks noChangeShapeType="1"/>
          </p:cNvSpPr>
          <p:nvPr/>
        </p:nvSpPr>
        <p:spPr bwMode="auto">
          <a:xfrm flipH="1">
            <a:off x="5886450" y="2222500"/>
            <a:ext cx="1231900" cy="142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12" name="Line 50"/>
          <p:cNvSpPr>
            <a:spLocks noChangeShapeType="1"/>
          </p:cNvSpPr>
          <p:nvPr/>
        </p:nvSpPr>
        <p:spPr bwMode="auto">
          <a:xfrm flipH="1">
            <a:off x="6965950" y="2438400"/>
            <a:ext cx="38100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13" name="Line 51"/>
          <p:cNvSpPr>
            <a:spLocks noChangeShapeType="1"/>
          </p:cNvSpPr>
          <p:nvPr/>
        </p:nvSpPr>
        <p:spPr bwMode="auto">
          <a:xfrm flipH="1">
            <a:off x="6965950" y="2235200"/>
            <a:ext cx="368300" cy="139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144414" name="Group 52"/>
          <p:cNvGrpSpPr>
            <a:grpSpLocks/>
          </p:cNvGrpSpPr>
          <p:nvPr/>
        </p:nvGrpSpPr>
        <p:grpSpPr bwMode="auto">
          <a:xfrm>
            <a:off x="5873750" y="3632200"/>
            <a:ext cx="1092200" cy="1016000"/>
            <a:chOff x="912" y="960"/>
            <a:chExt cx="1344" cy="1344"/>
          </a:xfrm>
        </p:grpSpPr>
        <p:sp>
          <p:nvSpPr>
            <p:cNvPr id="144415" name="Rectangle 53"/>
            <p:cNvSpPr>
              <a:spLocks noChangeArrowheads="1"/>
            </p:cNvSpPr>
            <p:nvPr/>
          </p:nvSpPr>
          <p:spPr bwMode="auto">
            <a:xfrm>
              <a:off x="912" y="960"/>
              <a:ext cx="1344" cy="13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Arial" pitchFamily="34" charset="0"/>
              </a:endParaRPr>
            </a:p>
          </p:txBody>
        </p:sp>
        <p:sp>
          <p:nvSpPr>
            <p:cNvPr id="144416" name="Oval 54"/>
            <p:cNvSpPr>
              <a:spLocks noChangeArrowheads="1"/>
            </p:cNvSpPr>
            <p:nvPr/>
          </p:nvSpPr>
          <p:spPr bwMode="auto">
            <a:xfrm>
              <a:off x="1296" y="1008"/>
              <a:ext cx="144" cy="144"/>
            </a:xfrm>
            <a:prstGeom prst="ellipse">
              <a:avLst/>
            </a:prstGeom>
            <a:solidFill>
              <a:srgbClr val="FF0000">
                <a:alpha val="50195"/>
              </a:srgbClr>
            </a:solidFill>
            <a:ln w="9525">
              <a:solidFill>
                <a:schemeClr val="tx1"/>
              </a:solidFill>
              <a:round/>
              <a:headEnd/>
              <a:tailEnd/>
            </a:ln>
          </p:spPr>
          <p:txBody>
            <a:bodyPr wrap="none" anchor="ctr"/>
            <a:lstStyle/>
            <a:p>
              <a:pPr eaLnBrk="1" hangingPunct="1"/>
              <a:endParaRPr lang="en-US" sz="1800">
                <a:latin typeface="Arial" pitchFamily="34" charset="0"/>
              </a:endParaRPr>
            </a:p>
          </p:txBody>
        </p:sp>
        <p:sp>
          <p:nvSpPr>
            <p:cNvPr id="144417" name="Oval 55"/>
            <p:cNvSpPr>
              <a:spLocks noChangeArrowheads="1"/>
            </p:cNvSpPr>
            <p:nvPr/>
          </p:nvSpPr>
          <p:spPr bwMode="auto">
            <a:xfrm>
              <a:off x="1440" y="1392"/>
              <a:ext cx="144" cy="144"/>
            </a:xfrm>
            <a:prstGeom prst="ellipse">
              <a:avLst/>
            </a:prstGeom>
            <a:solidFill>
              <a:srgbClr val="FF0000">
                <a:alpha val="50195"/>
              </a:srgbClr>
            </a:solidFill>
            <a:ln w="9525">
              <a:solidFill>
                <a:schemeClr val="tx1"/>
              </a:solidFill>
              <a:round/>
              <a:headEnd/>
              <a:tailEnd/>
            </a:ln>
          </p:spPr>
          <p:txBody>
            <a:bodyPr wrap="none" anchor="ctr"/>
            <a:lstStyle/>
            <a:p>
              <a:pPr eaLnBrk="1" hangingPunct="1"/>
              <a:endParaRPr lang="en-US" sz="1800">
                <a:latin typeface="Arial" pitchFamily="34" charset="0"/>
              </a:endParaRPr>
            </a:p>
          </p:txBody>
        </p:sp>
        <p:sp>
          <p:nvSpPr>
            <p:cNvPr id="144418" name="Oval 56"/>
            <p:cNvSpPr>
              <a:spLocks noChangeArrowheads="1"/>
            </p:cNvSpPr>
            <p:nvPr/>
          </p:nvSpPr>
          <p:spPr bwMode="auto">
            <a:xfrm>
              <a:off x="1728" y="1008"/>
              <a:ext cx="144" cy="144"/>
            </a:xfrm>
            <a:prstGeom prst="ellipse">
              <a:avLst/>
            </a:prstGeom>
            <a:solidFill>
              <a:srgbClr val="FF0000">
                <a:alpha val="50195"/>
              </a:srgbClr>
            </a:solidFill>
            <a:ln w="9525">
              <a:solidFill>
                <a:schemeClr val="tx1"/>
              </a:solidFill>
              <a:round/>
              <a:headEnd/>
              <a:tailEnd/>
            </a:ln>
          </p:spPr>
          <p:txBody>
            <a:bodyPr wrap="none" anchor="ctr"/>
            <a:lstStyle/>
            <a:p>
              <a:pPr eaLnBrk="1" hangingPunct="1"/>
              <a:endParaRPr lang="en-US" sz="1800">
                <a:latin typeface="Arial" pitchFamily="34" charset="0"/>
              </a:endParaRPr>
            </a:p>
          </p:txBody>
        </p:sp>
        <p:sp>
          <p:nvSpPr>
            <p:cNvPr id="144419" name="Oval 57"/>
            <p:cNvSpPr>
              <a:spLocks noChangeArrowheads="1"/>
            </p:cNvSpPr>
            <p:nvPr/>
          </p:nvSpPr>
          <p:spPr bwMode="auto">
            <a:xfrm>
              <a:off x="1968" y="1104"/>
              <a:ext cx="144" cy="144"/>
            </a:xfrm>
            <a:prstGeom prst="ellipse">
              <a:avLst/>
            </a:prstGeom>
            <a:solidFill>
              <a:srgbClr val="FF0000">
                <a:alpha val="50195"/>
              </a:srgbClr>
            </a:solidFill>
            <a:ln w="9525">
              <a:solidFill>
                <a:schemeClr val="tx1"/>
              </a:solidFill>
              <a:round/>
              <a:headEnd/>
              <a:tailEnd/>
            </a:ln>
          </p:spPr>
          <p:txBody>
            <a:bodyPr wrap="none" anchor="ctr"/>
            <a:lstStyle/>
            <a:p>
              <a:pPr eaLnBrk="1" hangingPunct="1"/>
              <a:endParaRPr lang="en-US" sz="1800">
                <a:latin typeface="Arial" pitchFamily="34" charset="0"/>
              </a:endParaRPr>
            </a:p>
          </p:txBody>
        </p:sp>
        <p:sp>
          <p:nvSpPr>
            <p:cNvPr id="144420" name="Oval 58"/>
            <p:cNvSpPr>
              <a:spLocks noChangeArrowheads="1"/>
            </p:cNvSpPr>
            <p:nvPr/>
          </p:nvSpPr>
          <p:spPr bwMode="auto">
            <a:xfrm>
              <a:off x="1824" y="1680"/>
              <a:ext cx="144" cy="144"/>
            </a:xfrm>
            <a:prstGeom prst="ellipse">
              <a:avLst/>
            </a:prstGeom>
            <a:solidFill>
              <a:srgbClr val="FF0000">
                <a:alpha val="50195"/>
              </a:srgbClr>
            </a:solidFill>
            <a:ln w="9525">
              <a:solidFill>
                <a:schemeClr val="tx1"/>
              </a:solidFill>
              <a:round/>
              <a:headEnd/>
              <a:tailEnd/>
            </a:ln>
          </p:spPr>
          <p:txBody>
            <a:bodyPr wrap="none" anchor="ctr"/>
            <a:lstStyle/>
            <a:p>
              <a:pPr eaLnBrk="1" hangingPunct="1"/>
              <a:endParaRPr lang="en-US" sz="1800">
                <a:latin typeface="Arial" pitchFamily="34" charset="0"/>
              </a:endParaRPr>
            </a:p>
          </p:txBody>
        </p:sp>
        <p:sp>
          <p:nvSpPr>
            <p:cNvPr id="144421" name="Oval 59"/>
            <p:cNvSpPr>
              <a:spLocks noChangeArrowheads="1"/>
            </p:cNvSpPr>
            <p:nvPr/>
          </p:nvSpPr>
          <p:spPr bwMode="auto">
            <a:xfrm>
              <a:off x="2064" y="1776"/>
              <a:ext cx="144" cy="144"/>
            </a:xfrm>
            <a:prstGeom prst="ellipse">
              <a:avLst/>
            </a:prstGeom>
            <a:solidFill>
              <a:srgbClr val="FF0000">
                <a:alpha val="50195"/>
              </a:srgbClr>
            </a:solidFill>
            <a:ln w="9525">
              <a:solidFill>
                <a:schemeClr val="tx1"/>
              </a:solidFill>
              <a:round/>
              <a:headEnd/>
              <a:tailEnd/>
            </a:ln>
          </p:spPr>
          <p:txBody>
            <a:bodyPr wrap="none" anchor="ctr"/>
            <a:lstStyle/>
            <a:p>
              <a:pPr eaLnBrk="1" hangingPunct="1"/>
              <a:endParaRPr lang="en-US" sz="1800">
                <a:latin typeface="Arial" pitchFamily="34" charset="0"/>
              </a:endParaRPr>
            </a:p>
          </p:txBody>
        </p:sp>
        <p:sp>
          <p:nvSpPr>
            <p:cNvPr id="144422" name="Oval 60"/>
            <p:cNvSpPr>
              <a:spLocks noChangeArrowheads="1"/>
            </p:cNvSpPr>
            <p:nvPr/>
          </p:nvSpPr>
          <p:spPr bwMode="auto">
            <a:xfrm>
              <a:off x="1152" y="1584"/>
              <a:ext cx="144" cy="144"/>
            </a:xfrm>
            <a:prstGeom prst="ellipse">
              <a:avLst/>
            </a:prstGeom>
            <a:solidFill>
              <a:srgbClr val="FF0000">
                <a:alpha val="50195"/>
              </a:srgbClr>
            </a:solidFill>
            <a:ln w="9525">
              <a:solidFill>
                <a:schemeClr val="tx1"/>
              </a:solidFill>
              <a:round/>
              <a:headEnd/>
              <a:tailEnd/>
            </a:ln>
          </p:spPr>
          <p:txBody>
            <a:bodyPr wrap="none" anchor="ctr"/>
            <a:lstStyle/>
            <a:p>
              <a:pPr eaLnBrk="1" hangingPunct="1"/>
              <a:endParaRPr lang="en-US" sz="1800">
                <a:latin typeface="Arial" pitchFamily="34" charset="0"/>
              </a:endParaRPr>
            </a:p>
          </p:txBody>
        </p:sp>
        <p:sp>
          <p:nvSpPr>
            <p:cNvPr id="144423" name="Oval 61"/>
            <p:cNvSpPr>
              <a:spLocks noChangeArrowheads="1"/>
            </p:cNvSpPr>
            <p:nvPr/>
          </p:nvSpPr>
          <p:spPr bwMode="auto">
            <a:xfrm>
              <a:off x="1104" y="1968"/>
              <a:ext cx="144" cy="144"/>
            </a:xfrm>
            <a:prstGeom prst="ellipse">
              <a:avLst/>
            </a:prstGeom>
            <a:solidFill>
              <a:srgbClr val="FF0000">
                <a:alpha val="50195"/>
              </a:srgbClr>
            </a:solidFill>
            <a:ln w="9525">
              <a:solidFill>
                <a:schemeClr val="tx1"/>
              </a:solidFill>
              <a:round/>
              <a:headEnd/>
              <a:tailEnd/>
            </a:ln>
          </p:spPr>
          <p:txBody>
            <a:bodyPr wrap="none" anchor="ctr"/>
            <a:lstStyle/>
            <a:p>
              <a:pPr eaLnBrk="1" hangingPunct="1"/>
              <a:endParaRPr lang="en-US" sz="1800">
                <a:latin typeface="Arial" pitchFamily="34" charset="0"/>
              </a:endParaRPr>
            </a:p>
          </p:txBody>
        </p:sp>
        <p:sp>
          <p:nvSpPr>
            <p:cNvPr id="144424" name="Oval 62"/>
            <p:cNvSpPr>
              <a:spLocks noChangeArrowheads="1"/>
            </p:cNvSpPr>
            <p:nvPr/>
          </p:nvSpPr>
          <p:spPr bwMode="auto">
            <a:xfrm>
              <a:off x="1872" y="2064"/>
              <a:ext cx="144" cy="144"/>
            </a:xfrm>
            <a:prstGeom prst="ellipse">
              <a:avLst/>
            </a:prstGeom>
            <a:solidFill>
              <a:srgbClr val="FF0000">
                <a:alpha val="50195"/>
              </a:srgbClr>
            </a:solidFill>
            <a:ln w="9525">
              <a:solidFill>
                <a:schemeClr val="tx1"/>
              </a:solidFill>
              <a:round/>
              <a:headEnd/>
              <a:tailEnd/>
            </a:ln>
          </p:spPr>
          <p:txBody>
            <a:bodyPr wrap="none" anchor="ctr"/>
            <a:lstStyle/>
            <a:p>
              <a:pPr eaLnBrk="1" hangingPunct="1"/>
              <a:endParaRPr lang="en-US" sz="1800">
                <a:latin typeface="Arial" pitchFamily="34" charset="0"/>
              </a:endParaRPr>
            </a:p>
          </p:txBody>
        </p:sp>
      </p:grpSp>
      <p:grpSp>
        <p:nvGrpSpPr>
          <p:cNvPr id="144425" name="Group 64"/>
          <p:cNvGrpSpPr>
            <a:grpSpLocks/>
          </p:cNvGrpSpPr>
          <p:nvPr/>
        </p:nvGrpSpPr>
        <p:grpSpPr bwMode="auto">
          <a:xfrm rot="5400000">
            <a:off x="2423319" y="3417094"/>
            <a:ext cx="695325" cy="287337"/>
            <a:chOff x="1026" y="6270"/>
            <a:chExt cx="1539" cy="627"/>
          </a:xfrm>
        </p:grpSpPr>
        <p:sp>
          <p:nvSpPr>
            <p:cNvPr id="144426" name="AutoShape 65"/>
            <p:cNvSpPr>
              <a:spLocks noChangeArrowheads="1"/>
            </p:cNvSpPr>
            <p:nvPr/>
          </p:nvSpPr>
          <p:spPr bwMode="auto">
            <a:xfrm>
              <a:off x="1026" y="6270"/>
              <a:ext cx="1254" cy="627"/>
            </a:xfrm>
            <a:prstGeom prst="cube">
              <a:avLst>
                <a:gd name="adj" fmla="val 25000"/>
              </a:avLst>
            </a:prstGeom>
            <a:solidFill>
              <a:srgbClr val="0000FF"/>
            </a:solidFill>
            <a:ln w="9525">
              <a:solidFill>
                <a:srgbClr val="000000"/>
              </a:solidFill>
              <a:miter lim="800000"/>
              <a:headEnd/>
              <a:tailEnd/>
            </a:ln>
          </p:spPr>
          <p:txBody>
            <a:bodyPr rot="10800000" vert="eaVert"/>
            <a:lstStyle/>
            <a:p>
              <a:pPr eaLnBrk="1" hangingPunct="1"/>
              <a:endParaRPr lang="en-US" sz="1800">
                <a:latin typeface="Arial" pitchFamily="34" charset="0"/>
              </a:endParaRPr>
            </a:p>
          </p:txBody>
        </p:sp>
        <p:grpSp>
          <p:nvGrpSpPr>
            <p:cNvPr id="144427" name="Group 66"/>
            <p:cNvGrpSpPr>
              <a:grpSpLocks/>
            </p:cNvGrpSpPr>
            <p:nvPr/>
          </p:nvGrpSpPr>
          <p:grpSpPr bwMode="auto">
            <a:xfrm rot="5530995">
              <a:off x="2223" y="6441"/>
              <a:ext cx="342" cy="342"/>
              <a:chOff x="2679" y="6327"/>
              <a:chExt cx="342" cy="342"/>
            </a:xfrm>
          </p:grpSpPr>
          <p:sp>
            <p:nvSpPr>
              <p:cNvPr id="144428" name="AutoShape 67"/>
              <p:cNvSpPr>
                <a:spLocks noChangeArrowheads="1"/>
              </p:cNvSpPr>
              <p:nvPr/>
            </p:nvSpPr>
            <p:spPr bwMode="auto">
              <a:xfrm>
                <a:off x="2679" y="6384"/>
                <a:ext cx="342" cy="285"/>
              </a:xfrm>
              <a:custGeom>
                <a:avLst/>
                <a:gdLst>
                  <a:gd name="T0" fmla="*/ 299 w 21600"/>
                  <a:gd name="T1" fmla="*/ 143 h 21600"/>
                  <a:gd name="T2" fmla="*/ 171 w 21600"/>
                  <a:gd name="T3" fmla="*/ 285 h 21600"/>
                  <a:gd name="T4" fmla="*/ 43 w 21600"/>
                  <a:gd name="T5" fmla="*/ 143 h 21600"/>
                  <a:gd name="T6" fmla="*/ 171 w 21600"/>
                  <a:gd name="T7" fmla="*/ 0 h 21600"/>
                  <a:gd name="T8" fmla="*/ 0 60000 65536"/>
                  <a:gd name="T9" fmla="*/ 0 60000 65536"/>
                  <a:gd name="T10" fmla="*/ 0 60000 65536"/>
                  <a:gd name="T11" fmla="*/ 0 60000 65536"/>
                  <a:gd name="T12" fmla="*/ 4484 w 21600"/>
                  <a:gd name="T13" fmla="*/ 4472 h 21600"/>
                  <a:gd name="T14" fmla="*/ 17116 w 21600"/>
                  <a:gd name="T15" fmla="*/ 1712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0C0C0"/>
              </a:solidFill>
              <a:ln w="9525">
                <a:solidFill>
                  <a:srgbClr val="000000"/>
                </a:solidFill>
                <a:miter lim="800000"/>
                <a:headEnd/>
                <a:tailEnd/>
              </a:ln>
            </p:spPr>
            <p:txBody>
              <a:bodyPr/>
              <a:lstStyle/>
              <a:p>
                <a:endParaRPr lang="en-GB"/>
              </a:p>
            </p:txBody>
          </p:sp>
          <p:sp>
            <p:nvSpPr>
              <p:cNvPr id="144429" name="Oval 68"/>
              <p:cNvSpPr>
                <a:spLocks noChangeArrowheads="1"/>
              </p:cNvSpPr>
              <p:nvPr/>
            </p:nvSpPr>
            <p:spPr bwMode="auto">
              <a:xfrm>
                <a:off x="2679" y="6327"/>
                <a:ext cx="342" cy="114"/>
              </a:xfrm>
              <a:prstGeom prst="ellipse">
                <a:avLst/>
              </a:prstGeom>
              <a:solidFill>
                <a:srgbClr val="FFFFFF"/>
              </a:solidFill>
              <a:ln w="9525">
                <a:solidFill>
                  <a:srgbClr val="000000"/>
                </a:solidFill>
                <a:round/>
                <a:headEnd/>
                <a:tailEnd/>
              </a:ln>
            </p:spPr>
            <p:txBody>
              <a:bodyPr rot="10800000"/>
              <a:lstStyle/>
              <a:p>
                <a:pPr eaLnBrk="1" hangingPunct="1"/>
                <a:endParaRPr lang="en-US" sz="1800">
                  <a:latin typeface="Arial" pitchFamily="34" charset="0"/>
                </a:endParaRPr>
              </a:p>
            </p:txBody>
          </p:sp>
        </p:grpSp>
        <p:sp>
          <p:nvSpPr>
            <p:cNvPr id="144430" name="Oval 69"/>
            <p:cNvSpPr>
              <a:spLocks noChangeArrowheads="1"/>
            </p:cNvSpPr>
            <p:nvPr/>
          </p:nvSpPr>
          <p:spPr bwMode="auto">
            <a:xfrm>
              <a:off x="1083" y="6669"/>
              <a:ext cx="171" cy="114"/>
            </a:xfrm>
            <a:prstGeom prst="ellipse">
              <a:avLst/>
            </a:prstGeom>
            <a:solidFill>
              <a:srgbClr val="FFFFFF"/>
            </a:solidFill>
            <a:ln w="9525">
              <a:solidFill>
                <a:srgbClr val="000000"/>
              </a:solidFill>
              <a:round/>
              <a:headEnd/>
              <a:tailEnd/>
            </a:ln>
          </p:spPr>
          <p:txBody>
            <a:bodyPr rot="10800000" vert="eaVert"/>
            <a:lstStyle/>
            <a:p>
              <a:pPr eaLnBrk="1" hangingPunct="1"/>
              <a:endParaRPr lang="en-US" sz="1800">
                <a:latin typeface="Arial" pitchFamily="34" charset="0"/>
              </a:endParaRPr>
            </a:p>
          </p:txBody>
        </p:sp>
        <p:sp>
          <p:nvSpPr>
            <p:cNvPr id="144431" name="Line 70"/>
            <p:cNvSpPr>
              <a:spLocks noChangeShapeType="1"/>
            </p:cNvSpPr>
            <p:nvPr/>
          </p:nvSpPr>
          <p:spPr bwMode="auto">
            <a:xfrm>
              <a:off x="1134" y="6705"/>
              <a:ext cx="33" cy="42"/>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32" name="Line 71"/>
            <p:cNvSpPr>
              <a:spLocks noChangeShapeType="1"/>
            </p:cNvSpPr>
            <p:nvPr/>
          </p:nvSpPr>
          <p:spPr bwMode="auto">
            <a:xfrm flipV="1">
              <a:off x="1116" y="6711"/>
              <a:ext cx="108" cy="3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433" name="Line 72"/>
            <p:cNvSpPr>
              <a:spLocks noChangeShapeType="1"/>
            </p:cNvSpPr>
            <p:nvPr/>
          </p:nvSpPr>
          <p:spPr bwMode="auto">
            <a:xfrm flipH="1">
              <a:off x="1167" y="6702"/>
              <a:ext cx="30" cy="4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44443" name="Text Box 31"/>
          <p:cNvSpPr txBox="1">
            <a:spLocks noChangeArrowheads="1"/>
          </p:cNvSpPr>
          <p:nvPr/>
        </p:nvSpPr>
        <p:spPr bwMode="auto">
          <a:xfrm>
            <a:off x="4643438" y="4797425"/>
            <a:ext cx="42418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038" rIns="90000" bIns="46038"/>
          <a:lstStyle>
            <a:lvl1pPr defTabSz="800100">
              <a:defRPr>
                <a:solidFill>
                  <a:schemeClr val="tx1"/>
                </a:solidFill>
                <a:latin typeface="Arial" pitchFamily="34" charset="0"/>
              </a:defRPr>
            </a:lvl1pPr>
            <a:lvl2pPr marL="742950" indent="-285750" defTabSz="800100">
              <a:defRPr>
                <a:solidFill>
                  <a:schemeClr val="tx1"/>
                </a:solidFill>
                <a:latin typeface="Arial" pitchFamily="34" charset="0"/>
              </a:defRPr>
            </a:lvl2pPr>
            <a:lvl3pPr marL="1143000" indent="-228600" defTabSz="800100">
              <a:defRPr>
                <a:solidFill>
                  <a:schemeClr val="tx1"/>
                </a:solidFill>
                <a:latin typeface="Arial" pitchFamily="34" charset="0"/>
              </a:defRPr>
            </a:lvl3pPr>
            <a:lvl4pPr marL="1600200" indent="-228600" defTabSz="800100">
              <a:defRPr>
                <a:solidFill>
                  <a:schemeClr val="tx1"/>
                </a:solidFill>
                <a:latin typeface="Arial" pitchFamily="34" charset="0"/>
              </a:defRPr>
            </a:lvl4pPr>
            <a:lvl5pPr marL="2057400" indent="-228600" defTabSz="800100">
              <a:defRPr>
                <a:solidFill>
                  <a:schemeClr val="tx1"/>
                </a:solidFill>
                <a:latin typeface="Arial" pitchFamily="34" charset="0"/>
              </a:defRPr>
            </a:lvl5pPr>
            <a:lvl6pPr marL="2514600" indent="-228600" defTabSz="800100" fontAlgn="base">
              <a:spcBef>
                <a:spcPct val="0"/>
              </a:spcBef>
              <a:spcAft>
                <a:spcPct val="0"/>
              </a:spcAft>
              <a:defRPr>
                <a:solidFill>
                  <a:schemeClr val="tx1"/>
                </a:solidFill>
                <a:latin typeface="Arial" pitchFamily="34" charset="0"/>
              </a:defRPr>
            </a:lvl6pPr>
            <a:lvl7pPr marL="2971800" indent="-228600" defTabSz="800100" fontAlgn="base">
              <a:spcBef>
                <a:spcPct val="0"/>
              </a:spcBef>
              <a:spcAft>
                <a:spcPct val="0"/>
              </a:spcAft>
              <a:defRPr>
                <a:solidFill>
                  <a:schemeClr val="tx1"/>
                </a:solidFill>
                <a:latin typeface="Arial" pitchFamily="34" charset="0"/>
              </a:defRPr>
            </a:lvl7pPr>
            <a:lvl8pPr marL="3429000" indent="-228600" defTabSz="800100" fontAlgn="base">
              <a:spcBef>
                <a:spcPct val="0"/>
              </a:spcBef>
              <a:spcAft>
                <a:spcPct val="0"/>
              </a:spcAft>
              <a:defRPr>
                <a:solidFill>
                  <a:schemeClr val="tx1"/>
                </a:solidFill>
                <a:latin typeface="Arial" pitchFamily="34" charset="0"/>
              </a:defRPr>
            </a:lvl8pPr>
            <a:lvl9pPr marL="3886200" indent="-228600" defTabSz="800100" fontAlgn="base">
              <a:spcBef>
                <a:spcPct val="0"/>
              </a:spcBef>
              <a:spcAft>
                <a:spcPct val="0"/>
              </a:spcAft>
              <a:defRPr>
                <a:solidFill>
                  <a:schemeClr val="tx1"/>
                </a:solidFill>
                <a:latin typeface="Arial" pitchFamily="34" charset="0"/>
              </a:defRPr>
            </a:lvl9pPr>
          </a:lstStyle>
          <a:p>
            <a:pPr eaLnBrk="1" hangingPunct="1">
              <a:lnSpc>
                <a:spcPct val="120000"/>
              </a:lnSpc>
              <a:spcBef>
                <a:spcPct val="50000"/>
              </a:spcBef>
              <a:buClr>
                <a:schemeClr val="hlink"/>
              </a:buClr>
              <a:buFont typeface="Webdings" pitchFamily="18" charset="2"/>
              <a:buNone/>
            </a:pPr>
            <a:r>
              <a:rPr lang="en-GB" sz="1800"/>
              <a:t>Image discretised into smaller interrogation windows</a:t>
            </a:r>
            <a:endParaRPr lang="en-GB" sz="1800" baseline="-25000"/>
          </a:p>
          <a:p>
            <a:pPr eaLnBrk="1" hangingPunct="1">
              <a:lnSpc>
                <a:spcPct val="120000"/>
              </a:lnSpc>
              <a:spcBef>
                <a:spcPct val="50000"/>
              </a:spcBef>
              <a:buClr>
                <a:schemeClr val="hlink"/>
              </a:buClr>
              <a:buFont typeface="Webdings" pitchFamily="18" charset="2"/>
              <a:buNone/>
            </a:pPr>
            <a:r>
              <a:rPr lang="en-GB" sz="1800"/>
              <a:t>Calculate displacement of surface pattern within each cell</a:t>
            </a:r>
            <a:endParaRPr lang="en-US" sz="1800"/>
          </a:p>
        </p:txBody>
      </p:sp>
    </p:spTree>
    <p:extLst>
      <p:ext uri="{BB962C8B-B14F-4D97-AF65-F5344CB8AC3E}">
        <p14:creationId xmlns:p14="http://schemas.microsoft.com/office/powerpoint/2010/main" val="387421508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YD5AR48UHpk176Dvfc5jyK"/>
</p:tagLst>
</file>

<file path=ppt/tags/tag2.xml><?xml version="1.0" encoding="utf-8"?>
<p:tagLst xmlns:a="http://schemas.openxmlformats.org/drawingml/2006/main" xmlns:r="http://schemas.openxmlformats.org/officeDocument/2006/relationships" xmlns:p="http://schemas.openxmlformats.org/presentationml/2006/main">
  <p:tag name="DVSHAPEID" val="YD5AR48UHpk176Dvfc5jyK"/>
</p:tagLst>
</file>

<file path=ppt/theme/theme1.xml><?xml version="1.0" encoding="utf-8"?>
<a:theme xmlns:a="http://schemas.openxmlformats.org/drawingml/2006/main" name="powerpoint-template">
  <a:themeElements>
    <a:clrScheme name="powerpoint-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powerpoint-template">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34" charset="-128"/>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34" charset="-128"/>
          </a:defRPr>
        </a:defPPr>
      </a:lstStyle>
    </a:lnDef>
  </a:objectDefaults>
  <a:extraClrSchemeLst>
    <a:extraClrScheme>
      <a:clrScheme name="powerpoint-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OS divider slide design">
  <a:themeElements>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divider slide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34" charset="-128"/>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34" charset="-128"/>
          </a:defRPr>
        </a:defPPr>
      </a:lstStyle>
    </a:lnDef>
  </a:objectDefaults>
  <a:extraClrSchemeLst>
    <a:extraClrScheme>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OS full bleed image">
  <a:themeElements>
    <a:clrScheme name="UOS full bleed imag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full bleed imag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34" charset="-128"/>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34" charset="-128"/>
          </a:defRPr>
        </a:defPPr>
      </a:lstStyle>
    </a:lnDef>
  </a:objectDefaults>
  <a:extraClrSchemeLst>
    <a:extraClrScheme>
      <a:clrScheme name="UOS full bleed imag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owerpoint-template">
  <a:themeElements>
    <a:clrScheme name="powerpoint-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powerpoint-template">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16" charset="-128"/>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16" charset="-128"/>
          </a:defRPr>
        </a:defPPr>
      </a:lstStyle>
    </a:lnDef>
  </a:objectDefaults>
  <a:extraClrSchemeLst>
    <a:extraClrScheme>
      <a:clrScheme name="powerpoint-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powerpoint-template">
  <a:themeElements>
    <a:clrScheme name="powerpoint-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powerpoint-template">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34"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34" charset="0"/>
            <a:ea typeface="ＭＳ Ｐゴシック" pitchFamily="16" charset="-128"/>
          </a:defRPr>
        </a:defPPr>
      </a:lstStyle>
    </a:lnDef>
  </a:objectDefaults>
  <a:extraClrSchemeLst>
    <a:extraClrScheme>
      <a:clrScheme name="powerpoint-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16357</TotalTime>
  <Words>1902</Words>
  <Application>Microsoft Office PowerPoint</Application>
  <PresentationFormat>On-screen Show (4:3)</PresentationFormat>
  <Paragraphs>393</Paragraphs>
  <Slides>38</Slides>
  <Notes>3</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38</vt:i4>
      </vt:variant>
    </vt:vector>
  </HeadingPairs>
  <TitlesOfParts>
    <vt:vector size="59" baseType="lpstr">
      <vt:lpstr>ＭＳ Ｐゴシック</vt:lpstr>
      <vt:lpstr>ＭＳ Ｐゴシック</vt:lpstr>
      <vt:lpstr>PMingLiU</vt:lpstr>
      <vt:lpstr>SimSun</vt:lpstr>
      <vt:lpstr>Swis721 Cn BT</vt:lpstr>
      <vt:lpstr>Arial</vt:lpstr>
      <vt:lpstr>Calibri</vt:lpstr>
      <vt:lpstr>Cambria Math</vt:lpstr>
      <vt:lpstr>Georgia</vt:lpstr>
      <vt:lpstr>Lucida Sans</vt:lpstr>
      <vt:lpstr>Symbol</vt:lpstr>
      <vt:lpstr>Times New Roman</vt:lpstr>
      <vt:lpstr>Webdings</vt:lpstr>
      <vt:lpstr>Wingdings</vt:lpstr>
      <vt:lpstr>powerpoint-template</vt:lpstr>
      <vt:lpstr>UOS divider slide design</vt:lpstr>
      <vt:lpstr>UOS full bleed image</vt:lpstr>
      <vt:lpstr>1_powerpoint-template</vt:lpstr>
      <vt:lpstr>Office Theme</vt:lpstr>
      <vt:lpstr>2_powerpoint-template</vt:lpstr>
      <vt:lpstr>MathType 6.0 Equation</vt:lpstr>
      <vt:lpstr>Experimental Mechanics Digital Image Correlation</vt:lpstr>
      <vt:lpstr>Digital Image Correlation</vt:lpstr>
      <vt:lpstr>Equipment set-up</vt:lpstr>
      <vt:lpstr>Procedure</vt:lpstr>
      <vt:lpstr>PowerPoint Presentation</vt:lpstr>
      <vt:lpstr>2D single camera DIC</vt:lpstr>
      <vt:lpstr>PowerPoint Presentation</vt:lpstr>
      <vt:lpstr>PowerPoint Presentation</vt:lpstr>
      <vt:lpstr>Basic measurement</vt:lpstr>
      <vt:lpstr>Cells or facets and step size</vt:lpstr>
      <vt:lpstr>Concept of correlation</vt:lpstr>
      <vt:lpstr>Correlation </vt:lpstr>
      <vt:lpstr>Strain calculation </vt:lpstr>
      <vt:lpstr>Correlation values across a 150 x 150 pixel search area </vt:lpstr>
      <vt:lpstr>Optimising the matching  algorithm</vt:lpstr>
      <vt:lpstr>Zero order correlation</vt:lpstr>
      <vt:lpstr>1st order subset deformation</vt:lpstr>
      <vt:lpstr>Grey scale image interpolation</vt:lpstr>
      <vt:lpstr>Grey scale interpolation</vt:lpstr>
      <vt:lpstr>Processing space</vt:lpstr>
      <vt:lpstr>Measurement space</vt:lpstr>
      <vt:lpstr>2D DIC - out-of-plane displacement</vt:lpstr>
      <vt:lpstr>Camera misalignment</vt:lpstr>
      <vt:lpstr>What is the best speckle pattern?</vt:lpstr>
      <vt:lpstr>Scatter in strain data</vt:lpstr>
      <vt:lpstr>Image assessment</vt:lpstr>
      <vt:lpstr>Speckle pattern assessment</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Correlate over multiple images</vt:lpstr>
    </vt:vector>
  </TitlesOfParts>
  <Company>soton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In-service TSA of composite structures using transient loading</dc:title>
  <dc:creator>rkf</dc:creator>
  <cp:lastModifiedBy>Barton J.M.</cp:lastModifiedBy>
  <cp:revision>176</cp:revision>
  <dcterms:created xsi:type="dcterms:W3CDTF">2008-05-27T16:12:35Z</dcterms:created>
  <dcterms:modified xsi:type="dcterms:W3CDTF">2018-04-12T07:05:21Z</dcterms:modified>
</cp:coreProperties>
</file>